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  <p:sldMasterId id="2147483667" r:id="rId3"/>
    <p:sldMasterId id="2147483681" r:id="rId4"/>
    <p:sldMasterId id="2147483700" r:id="rId5"/>
  </p:sldMasterIdLst>
  <p:notesMasterIdLst>
    <p:notesMasterId r:id="rId23"/>
  </p:notesMasterIdLst>
  <p:sldIdLst>
    <p:sldId id="1901" r:id="rId6"/>
    <p:sldId id="1902" r:id="rId7"/>
    <p:sldId id="1826" r:id="rId8"/>
    <p:sldId id="1827" r:id="rId9"/>
    <p:sldId id="1828" r:id="rId10"/>
    <p:sldId id="1889" r:id="rId11"/>
    <p:sldId id="1890" r:id="rId12"/>
    <p:sldId id="1830" r:id="rId13"/>
    <p:sldId id="1831" r:id="rId14"/>
    <p:sldId id="1832" r:id="rId15"/>
    <p:sldId id="1467" r:id="rId16"/>
    <p:sldId id="1833" r:id="rId17"/>
    <p:sldId id="1835" r:id="rId18"/>
    <p:sldId id="1834" r:id="rId19"/>
    <p:sldId id="1836" r:id="rId20"/>
    <p:sldId id="1838" r:id="rId21"/>
    <p:sldId id="1888" r:id="rId22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0">
          <p15:clr>
            <a:srgbClr val="A4A3A4"/>
          </p15:clr>
        </p15:guide>
        <p15:guide id="2" orient="horz" pos="3915">
          <p15:clr>
            <a:srgbClr val="A4A3A4"/>
          </p15:clr>
        </p15:guide>
        <p15:guide id="3" orient="horz" pos="2272">
          <p15:clr>
            <a:srgbClr val="A4A3A4"/>
          </p15:clr>
        </p15:guide>
        <p15:guide id="4" pos="315">
          <p15:clr>
            <a:srgbClr val="A4A3A4"/>
          </p15:clr>
        </p15:guide>
        <p15:guide id="5" pos="5479">
          <p15:clr>
            <a:srgbClr val="A4A3A4"/>
          </p15:clr>
        </p15:guide>
        <p15:guide id="6" pos="2880">
          <p15:clr>
            <a:srgbClr val="A4A3A4"/>
          </p15:clr>
        </p15:guide>
      </p15:sldGuideLst>
    </p:ext>
    <p:ext uri="{505F2C04-C923-438B-8C0F-E0CD2BADF298}">
      <wppc:fontMiss xmlns="" xmlns:wppc="http://www.wps.cn/officeDocument/PresentationCustomData" type="true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刘 佳元" initials="刘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DCDCDC"/>
    <a:srgbClr val="E0E0E0"/>
    <a:srgbClr val="0080CC"/>
    <a:srgbClr val="99D4FF"/>
    <a:srgbClr val="005696"/>
    <a:srgbClr val="E6F4FF"/>
    <a:srgbClr val="CDEAFF"/>
    <a:srgbClr val="7BA0DA"/>
    <a:srgbClr val="36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/>
    <p:restoredTop sz="93850"/>
  </p:normalViewPr>
  <p:slideViewPr>
    <p:cSldViewPr snapToGrid="0" showGuides="1">
      <p:cViewPr varScale="1">
        <p:scale>
          <a:sx n="87" d="100"/>
          <a:sy n="87" d="100"/>
        </p:scale>
        <p:origin x="1023" y="33"/>
      </p:cViewPr>
      <p:guideLst>
        <p:guide orient="horz" pos="320"/>
        <p:guide orient="horz" pos="3915"/>
        <p:guide orient="horz" pos="2272"/>
        <p:guide pos="315"/>
        <p:guide pos="5479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336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buFont typeface="Arial" panose="020B0604020202020204" pitchFamily="34" charset="0"/>
              <a:buNone/>
              <a:defRPr sz="1200" noProof="1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BBA930C-A2CA-4449-AEF2-C3ADED32B834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2019/12/7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2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605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Font typeface="Arial" panose="020B0604020202020204" pitchFamily="34" charset="0"/>
              <a:buNone/>
            </a:pPr>
            <a:fld id="{9A0DB2DC-4C9A-4742-B13C-FB6460FD3503}" type="slidenum">
              <a:rPr lang="en-US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en-US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63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3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63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4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63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5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63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6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63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7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63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8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63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9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63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10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837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83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11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837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83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12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837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83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13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837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83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14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837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83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15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837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83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16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837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83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17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10" Type="http://schemas.openxmlformats.org/officeDocument/2006/relationships/image" Target="../media/image5.png"/><Relationship Id="rId4" Type="http://schemas.openxmlformats.org/officeDocument/2006/relationships/tags" Target="../tags/tag10.xml"/><Relationship Id="rId9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1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3.png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20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23.xml"/><Relationship Id="rId7" Type="http://schemas.openxmlformats.org/officeDocument/2006/relationships/image" Target="../media/image7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8.xml"/><Relationship Id="rId7" Type="http://schemas.openxmlformats.org/officeDocument/2006/relationships/image" Target="../media/image8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0.xml"/><Relationship Id="rId4" Type="http://schemas.openxmlformats.org/officeDocument/2006/relationships/tags" Target="../tags/tag29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image" Target="../media/image10.png"/><Relationship Id="rId5" Type="http://schemas.openxmlformats.org/officeDocument/2006/relationships/tags" Target="../tags/tag35.xml"/><Relationship Id="rId10" Type="http://schemas.openxmlformats.org/officeDocument/2006/relationships/image" Target="../media/image9.png"/><Relationship Id="rId4" Type="http://schemas.openxmlformats.org/officeDocument/2006/relationships/tags" Target="../tags/tag34.xml"/><Relationship Id="rId9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11.png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5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48.xml"/><Relationship Id="rId7" Type="http://schemas.openxmlformats.org/officeDocument/2006/relationships/image" Target="../media/image12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50.xml"/><Relationship Id="rId4" Type="http://schemas.openxmlformats.org/officeDocument/2006/relationships/tags" Target="../tags/tag49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3.png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54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57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10" Type="http://schemas.openxmlformats.org/officeDocument/2006/relationships/image" Target="../media/image4.png"/><Relationship Id="rId4" Type="http://schemas.openxmlformats.org/officeDocument/2006/relationships/tags" Target="../tags/tag58.xml"/><Relationship Id="rId9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14.png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6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7" Type="http://schemas.openxmlformats.org/officeDocument/2006/relationships/image" Target="../media/image15.png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69.xml"/><Relationship Id="rId4" Type="http://schemas.openxmlformats.org/officeDocument/2006/relationships/tags" Target="../tags/tag68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7" Type="http://schemas.openxmlformats.org/officeDocument/2006/relationships/image" Target="../media/image11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7" Type="http://schemas.openxmlformats.org/officeDocument/2006/relationships/image" Target="../media/image11.pn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79.xml"/><Relationship Id="rId4" Type="http://schemas.openxmlformats.org/officeDocument/2006/relationships/tags" Target="../tags/tag78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7" Type="http://schemas.openxmlformats.org/officeDocument/2006/relationships/image" Target="../media/image16.pn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7" Type="http://schemas.openxmlformats.org/officeDocument/2006/relationships/image" Target="../media/image17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89.xml"/><Relationship Id="rId4" Type="http://schemas.openxmlformats.org/officeDocument/2006/relationships/tags" Target="../tags/tag88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92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9" Type="http://schemas.openxmlformats.org/officeDocument/2006/relationships/image" Target="../media/image19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2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2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2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2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2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2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2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0055A2">
            <a:alpha val="392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0" name="Picture 3"/>
          <p:cNvPicPr>
            <a:picLocks noChangeAspect="1"/>
          </p:cNvPicPr>
          <p:nvPr userDrawn="1"/>
        </p:nvPicPr>
        <p:blipFill>
          <a:blip r:embed="rId2"/>
          <a:srcRect b="32666"/>
          <a:stretch>
            <a:fillRect/>
          </a:stretch>
        </p:blipFill>
        <p:spPr>
          <a:xfrm>
            <a:off x="6532960" y="238125"/>
            <a:ext cx="448865" cy="781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7052072" y="300038"/>
            <a:ext cx="2082404" cy="5759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6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</a:rPr>
              <a:t>大禹节水集团股份有限公司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5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anose="020B0503020204020204" charset="-122"/>
                <a:cs typeface="+mn-cs"/>
              </a:rPr>
              <a:t>DAYU WATER-SAVING GROUP CO. LTD,</a:t>
            </a:r>
            <a:endParaRPr kumimoji="0" lang="en-US" altLang="zh-CN" sz="75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0055A2">
            <a:alpha val="392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3"/>
          <p:cNvPicPr>
            <a:picLocks noChangeAspect="1"/>
          </p:cNvPicPr>
          <p:nvPr userDrawn="1"/>
        </p:nvPicPr>
        <p:blipFill>
          <a:blip r:embed="rId2"/>
          <a:srcRect b="32666"/>
          <a:stretch>
            <a:fillRect/>
          </a:stretch>
        </p:blipFill>
        <p:spPr>
          <a:xfrm>
            <a:off x="6532960" y="238125"/>
            <a:ext cx="448865" cy="781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7052072" y="300038"/>
            <a:ext cx="2082404" cy="5759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6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</a:rPr>
              <a:t>大禹节水集团股份有限公司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5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anose="020B0503020204020204" charset="-122"/>
                <a:cs typeface="+mn-cs"/>
              </a:rPr>
              <a:t>DAYU WATER-SAVING GROUP CO. LTD,</a:t>
            </a:r>
            <a:endParaRPr kumimoji="0" lang="en-US" altLang="zh-CN" sz="75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0055A2">
            <a:alpha val="392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</p:spPr>
        <p:txBody>
          <a:bodyPr/>
          <a:lstStyle>
            <a:lvl1pPr eaLnBrk="1" fontAlgn="auto" hangingPunct="1">
              <a:buFont typeface="Arial" panose="020B0604020202020204" pitchFamily="34" charset="0"/>
              <a:buNone/>
              <a:defRPr noProof="1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FCE00FB-0E99-4A62-B397-E9E90DD37335}" type="datetimeFigureOut"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2019/12/7</a:t>
            </a:fld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lvl1pPr eaLnBrk="1" fontAlgn="auto" hangingPunct="1">
              <a:buFont typeface="Arial" panose="020B0604020202020204" pitchFamily="34" charset="0"/>
              <a:buNone/>
              <a:defRPr noProof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>
              <a:buFont typeface="Arial" panose="020B0604020202020204" pitchFamily="34" charset="0"/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54A1">
              <a:alpha val="3921"/>
            </a:srgbClr>
          </a:solidFill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bk object 17"/>
          <p:cNvSpPr/>
          <p:nvPr/>
        </p:nvSpPr>
        <p:spPr>
          <a:xfrm>
            <a:off x="357188" y="260350"/>
            <a:ext cx="404813" cy="538163"/>
          </a:xfrm>
          <a:custGeom>
            <a:avLst/>
            <a:gdLst/>
            <a:ahLst/>
            <a:cxnLst/>
            <a:rect l="l" t="t" r="r" b="b"/>
            <a:pathLst>
              <a:path w="539750" h="538480">
                <a:moveTo>
                  <a:pt x="0" y="537972"/>
                </a:moveTo>
                <a:lnTo>
                  <a:pt x="539495" y="537972"/>
                </a:lnTo>
                <a:lnTo>
                  <a:pt x="539495" y="0"/>
                </a:lnTo>
                <a:lnTo>
                  <a:pt x="0" y="0"/>
                </a:lnTo>
                <a:lnTo>
                  <a:pt x="0" y="537972"/>
                </a:lnTo>
                <a:close/>
              </a:path>
            </a:pathLst>
          </a:custGeom>
          <a:solidFill>
            <a:srgbClr val="365F92"/>
          </a:solidFill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bk object 18"/>
          <p:cNvSpPr/>
          <p:nvPr/>
        </p:nvSpPr>
        <p:spPr>
          <a:xfrm>
            <a:off x="559594" y="530225"/>
            <a:ext cx="297656" cy="395288"/>
          </a:xfrm>
          <a:custGeom>
            <a:avLst/>
            <a:gdLst/>
            <a:ahLst/>
            <a:cxnLst/>
            <a:rect l="l" t="t" r="r" b="b"/>
            <a:pathLst>
              <a:path w="396240" h="394969">
                <a:moveTo>
                  <a:pt x="0" y="394715"/>
                </a:moveTo>
                <a:lnTo>
                  <a:pt x="396240" y="394715"/>
                </a:lnTo>
                <a:lnTo>
                  <a:pt x="396240" y="0"/>
                </a:lnTo>
                <a:lnTo>
                  <a:pt x="0" y="0"/>
                </a:lnTo>
                <a:lnTo>
                  <a:pt x="0" y="394715"/>
                </a:lnTo>
                <a:close/>
              </a:path>
            </a:pathLst>
          </a:custGeom>
          <a:solidFill>
            <a:srgbClr val="0081CC"/>
          </a:solidFill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bk object 19"/>
          <p:cNvSpPr/>
          <p:nvPr/>
        </p:nvSpPr>
        <p:spPr>
          <a:xfrm>
            <a:off x="357188" y="925513"/>
            <a:ext cx="8662988" cy="57150"/>
          </a:xfrm>
          <a:custGeom>
            <a:avLst/>
            <a:gdLst/>
            <a:ahLst/>
            <a:cxnLst/>
            <a:rect l="l" t="t" r="r" b="b"/>
            <a:pathLst>
              <a:path w="11550650" h="57150">
                <a:moveTo>
                  <a:pt x="0" y="57150"/>
                </a:moveTo>
                <a:lnTo>
                  <a:pt x="11550650" y="0"/>
                </a:lnTo>
              </a:path>
            </a:pathLst>
          </a:custGeom>
          <a:ln w="6096">
            <a:solidFill>
              <a:srgbClr val="4471C4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bk object 20"/>
          <p:cNvSpPr/>
          <p:nvPr/>
        </p:nvSpPr>
        <p:spPr>
          <a:xfrm>
            <a:off x="6532960" y="238125"/>
            <a:ext cx="448866" cy="781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206" y="340867"/>
            <a:ext cx="8899588" cy="406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隶书" panose="02010509060101010101" pitchFamily="49" charset="-122"/>
                <a:cs typeface="隶书" panose="02010509060101010101" pitchFamily="49" charset="-122"/>
              </a:defRPr>
            </a:lvl1pPr>
          </a:lstStyle>
          <a:p>
            <a:pPr fontAlgn="base"/>
            <a:endParaRPr/>
          </a:p>
        </p:txBody>
      </p:sp>
      <p:sp>
        <p:nvSpPr>
          <p:cNvPr id="13" name="Holder 3"/>
          <p:cNvSpPr>
            <a:spLocks noGrp="1"/>
          </p:cNvSpPr>
          <p:nvPr>
            <p:ph type="ftr" sz="quarter" idx="3"/>
          </p:nvPr>
        </p:nvSpPr>
        <p:spPr>
          <a:xfrm>
            <a:off x="3108722" y="6378575"/>
            <a:ext cx="2926556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Holder 4"/>
          <p:cNvSpPr>
            <a:spLocks noGrp="1"/>
          </p:cNvSpPr>
          <p:nvPr>
            <p:ph type="dt" sz="half" idx="2"/>
          </p:nvPr>
        </p:nvSpPr>
        <p:spPr>
          <a:xfrm>
            <a:off x="457200" y="6378575"/>
            <a:ext cx="2102644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92BFAA4-6563-41AC-B566-0E00877ADA21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12/7/2019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Holder 5"/>
          <p:cNvSpPr>
            <a:spLocks noGrp="1"/>
          </p:cNvSpPr>
          <p:nvPr>
            <p:ph type="sldNum" sz="quarter" idx="4"/>
          </p:nvPr>
        </p:nvSpPr>
        <p:spPr>
          <a:xfrm>
            <a:off x="6584156" y="6378575"/>
            <a:ext cx="2102644" cy="342900"/>
          </a:xfrm>
          <a:prstGeom prst="rect">
            <a:avLst/>
          </a:prstGeom>
        </p:spPr>
        <p:txBody>
          <a:bodyPr lIns="0" tIns="0" rIns="0" bIns="0"/>
          <a:lstStyle/>
          <a:p>
            <a:pPr lvl="0" algn="r" fontAlgn="base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EBDD97-FB6C-412A-90AF-8F4E74DA993B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83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MS PGothic" panose="020B0600070205080204" pitchFamily="34" charset="-128"/>
              </a:defRPr>
            </a:lvl1pPr>
            <a:lvl2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2pPr>
            <a:lvl3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3pPr>
            <a:lvl4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4pPr>
            <a:lvl5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5pPr>
            <a:lvl6pPr marL="13716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6pPr>
            <a:lvl7pPr marL="18288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7pPr>
            <a:lvl8pPr marL="22860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8pPr>
            <a:lvl9pPr marL="27432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9pPr>
          </a:lstStyle>
          <a:p>
            <a:pPr marL="914400" marR="0" lvl="0" indent="-9144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S PGothic" panose="020B0600070205080204" pitchFamily="34" charset="-128"/>
              </a:rPr>
              <a:t>单击此处编辑母版标题样式</a:t>
            </a:r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单击此处编辑母版文本样式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第二级</a:t>
            </a:r>
          </a:p>
          <a:p>
            <a:pPr marL="1143000" marR="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5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第三级</a:t>
            </a:r>
          </a:p>
          <a:p>
            <a:pPr marL="1600200" marR="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第四级</a:t>
            </a:r>
          </a:p>
          <a:p>
            <a:pPr marL="2057400" marR="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C4A5F03-335B-49B1-A3A6-F56D553C5F7D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09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D8BE58-BBC7-4764-A429-FE61E9952385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31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MS PGothic" panose="020B0600070205080204" pitchFamily="34" charset="-128"/>
              </a:defRPr>
            </a:lvl1pPr>
            <a:lvl2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2pPr>
            <a:lvl3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3pPr>
            <a:lvl4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4pPr>
            <a:lvl5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5pPr>
            <a:lvl6pPr marL="13716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6pPr>
            <a:lvl7pPr marL="18288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7pPr>
            <a:lvl8pPr marL="22860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8pPr>
            <a:lvl9pPr marL="27432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9pPr>
          </a:lstStyle>
          <a:p>
            <a:pPr marL="914400" marR="0" lvl="0" indent="-9144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S PGothic" panose="020B0600070205080204" pitchFamily="34" charset="-128"/>
              </a:rPr>
              <a:t>单击此处编辑母版标题样式</a:t>
            </a:r>
          </a:p>
        </p:txBody>
      </p:sp>
      <p:sp>
        <p:nvSpPr>
          <p:cNvPr id="6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1C7C85-8415-4169-B4D2-A1A93B9E1FA6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656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B6C079D-D8ED-4669-9E31-C83D0A564FD2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9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MS PGothic" panose="020B0600070205080204" pitchFamily="34" charset="-128"/>
              </a:defRPr>
            </a:lvl1pPr>
            <a:lvl2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2pPr>
            <a:lvl3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3pPr>
            <a:lvl4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4pPr>
            <a:lvl5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5pPr>
            <a:lvl6pPr marL="13716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6pPr>
            <a:lvl7pPr marL="18288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7pPr>
            <a:lvl8pPr marL="22860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8pPr>
            <a:lvl9pPr marL="27432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9pPr>
          </a:lstStyle>
          <a:p>
            <a:pPr marL="914400" marR="0" lvl="0" indent="-9144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S PGothic" panose="020B0600070205080204" pitchFamily="34" charset="-128"/>
              </a:rPr>
              <a:t>单击此处编辑母版标题样式</a:t>
            </a:r>
          </a:p>
        </p:txBody>
      </p:sp>
      <p:sp>
        <p:nvSpPr>
          <p:cNvPr id="6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888F339-4C59-4DC1-A71B-C707E1B65B45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704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7F11C5-34FD-4503-83F4-5CC7686BC7E5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27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BA297-FD4A-49BF-8B4E-8A1EB4565894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751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2"/>
          <p:cNvSpPr>
            <a:spLocks noGrp="1"/>
          </p:cNvSpPr>
          <p:nvPr/>
        </p:nvSpPr>
        <p:spPr>
          <a:xfrm>
            <a:off x="1791891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4986988-31D7-4689-B035-720AA5E8116C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776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MS PGothic" panose="020B0600070205080204" pitchFamily="34" charset="-128"/>
              </a:defRPr>
            </a:lvl1pPr>
            <a:lvl2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2pPr>
            <a:lvl3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3pPr>
            <a:lvl4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4pPr>
            <a:lvl5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5pPr>
            <a:lvl6pPr marL="13716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6pPr>
            <a:lvl7pPr marL="18288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7pPr>
            <a:lvl8pPr marL="22860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8pPr>
            <a:lvl9pPr marL="27432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9pPr>
          </a:lstStyle>
          <a:p>
            <a:pPr marL="914400" marR="0" lvl="0" indent="-9144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S PGothic" panose="020B0600070205080204" pitchFamily="34" charset="-128"/>
              </a:rPr>
              <a:t>单击此处编辑母版标题样式</a:t>
            </a:r>
          </a:p>
        </p:txBody>
      </p:sp>
      <p:sp>
        <p:nvSpPr>
          <p:cNvPr id="6" name="竖排文字占位符 2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 vert="eaVert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单击此处编辑母版文本样式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第二级</a:t>
            </a:r>
          </a:p>
          <a:p>
            <a:pPr marL="1143000" marR="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5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第三级</a:t>
            </a:r>
          </a:p>
          <a:p>
            <a:pPr marL="1600200" marR="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第四级</a:t>
            </a:r>
          </a:p>
          <a:p>
            <a:pPr marL="2057400" marR="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278711-3F0B-4158-A597-1421AEAD5C60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801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01D9FBB-BBD9-49AE-BE45-2086436E11A4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823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9F1BD3D-A4D2-4418-9EA0-81F865F53CE8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847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buFont typeface="Arial" panose="020B0604020202020204" pitchFamily="34" charset="0"/>
              <a:buNone/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1941CCB-D06E-4F42-80F9-F21262E04E2D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2019/12/7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buFont typeface="Arial" panose="020B0604020202020204" pitchFamily="34" charset="0"/>
              <a:buNone/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871" name="Slide Number Placeholder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algn="r" eaLnBrk="1" hangingPunct="1"/>
            <a:fld id="{9A0DB2DC-4C9A-4742-B13C-FB6460FD3503}" type="slidenum">
              <a:rPr lang="zh-CN" altLang="en-US" sz="900" dirty="0">
                <a:solidFill>
                  <a:srgbClr val="898989"/>
                </a:solidFill>
                <a:latin typeface="Arial" panose="020B0604020202020204" pitchFamily="34" charset="0"/>
                <a:ea typeface="微软雅黑" panose="020B0503020204020204" charset="-122"/>
              </a:rPr>
              <a:t>‹#›</a:t>
            </a:fld>
            <a:endParaRPr lang="zh-CN" altLang="en-US" sz="900" dirty="0">
              <a:solidFill>
                <a:srgbClr val="898989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EBDD97-FB6C-412A-90AF-8F4E74DA993B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5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MS PGothic" panose="020B0600070205080204" pitchFamily="34" charset="-128"/>
              </a:defRPr>
            </a:lvl1pPr>
            <a:lvl2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2pPr>
            <a:lvl3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3pPr>
            <a:lvl4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4pPr>
            <a:lvl5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5pPr>
            <a:lvl6pPr marL="13716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6pPr>
            <a:lvl7pPr marL="18288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7pPr>
            <a:lvl8pPr marL="22860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8pPr>
            <a:lvl9pPr marL="27432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9pPr>
          </a:lstStyle>
          <a:p>
            <a:pPr marL="914400" marR="0" lvl="0" indent="-9144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S PGothic" panose="020B0600070205080204" pitchFamily="34" charset="-128"/>
              </a:rPr>
              <a:t>单击此处编辑母版标题样式</a:t>
            </a:r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单击此处编辑母版文本样式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第二级</a:t>
            </a:r>
          </a:p>
          <a:p>
            <a:pPr marL="1143000" marR="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5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第三级</a:t>
            </a:r>
          </a:p>
          <a:p>
            <a:pPr marL="1600200" marR="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第四级</a:t>
            </a:r>
          </a:p>
          <a:p>
            <a:pPr marL="2057400" marR="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C4A5F03-335B-49B1-A3A6-F56D553C5F7D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921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D8BE58-BBC7-4764-A429-FE61E9952385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943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MS PGothic" panose="020B0600070205080204" pitchFamily="34" charset="-128"/>
              </a:defRPr>
            </a:lvl1pPr>
            <a:lvl2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2pPr>
            <a:lvl3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3pPr>
            <a:lvl4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4pPr>
            <a:lvl5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5pPr>
            <a:lvl6pPr marL="13716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6pPr>
            <a:lvl7pPr marL="18288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7pPr>
            <a:lvl8pPr marL="22860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8pPr>
            <a:lvl9pPr marL="27432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9pPr>
          </a:lstStyle>
          <a:p>
            <a:pPr marL="914400" marR="0" lvl="0" indent="-9144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S PGothic" panose="020B0600070205080204" pitchFamily="34" charset="-128"/>
              </a:rPr>
              <a:t>单击此处编辑母版标题样式</a:t>
            </a:r>
          </a:p>
        </p:txBody>
      </p:sp>
      <p:sp>
        <p:nvSpPr>
          <p:cNvPr id="6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1C7C85-8415-4169-B4D2-A1A93B9E1FA6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68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B6C079D-D8ED-4669-9E31-C83D0A564FD2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991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MS PGothic" panose="020B0600070205080204" pitchFamily="34" charset="-128"/>
              </a:defRPr>
            </a:lvl1pPr>
            <a:lvl2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2pPr>
            <a:lvl3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3pPr>
            <a:lvl4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4pPr>
            <a:lvl5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5pPr>
            <a:lvl6pPr marL="13716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6pPr>
            <a:lvl7pPr marL="18288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7pPr>
            <a:lvl8pPr marL="22860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8pPr>
            <a:lvl9pPr marL="27432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9pPr>
          </a:lstStyle>
          <a:p>
            <a:pPr marL="914400" marR="0" lvl="0" indent="-9144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S PGothic" panose="020B0600070205080204" pitchFamily="34" charset="-128"/>
              </a:rPr>
              <a:t>单击此处编辑母版标题样式</a:t>
            </a:r>
          </a:p>
        </p:txBody>
      </p:sp>
      <p:sp>
        <p:nvSpPr>
          <p:cNvPr id="6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888F339-4C59-4DC1-A71B-C707E1B65B45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6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7F11C5-34FD-4503-83F4-5CC7686BC7E5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039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BA297-FD4A-49BF-8B4E-8A1EB4565894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3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2"/>
          <p:cNvSpPr>
            <a:spLocks noGrp="1"/>
          </p:cNvSpPr>
          <p:nvPr/>
        </p:nvSpPr>
        <p:spPr>
          <a:xfrm>
            <a:off x="1791891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4986988-31D7-4689-B035-720AA5E8116C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8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MS PGothic" panose="020B0600070205080204" pitchFamily="34" charset="-128"/>
              </a:defRPr>
            </a:lvl1pPr>
            <a:lvl2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2pPr>
            <a:lvl3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3pPr>
            <a:lvl4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4pPr>
            <a:lvl5pPr marL="914400" indent="-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5pPr>
            <a:lvl6pPr marL="13716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6pPr>
            <a:lvl7pPr marL="18288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7pPr>
            <a:lvl8pPr marL="22860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8pPr>
            <a:lvl9pPr marL="2743200" indent="-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S PGothic" panose="020B0600070205080204" pitchFamily="34" charset="-128"/>
                <a:ea typeface="微软雅黑" panose="020B0503020204020204" charset="-122"/>
                <a:sym typeface="MS PGothic" panose="020B0600070205080204" pitchFamily="34" charset="-128"/>
              </a:defRPr>
            </a:lvl9pPr>
          </a:lstStyle>
          <a:p>
            <a:pPr marL="914400" marR="0" lvl="0" indent="-9144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S PGothic" panose="020B0600070205080204" pitchFamily="34" charset="-128"/>
              </a:rPr>
              <a:t>单击此处编辑母版标题样式</a:t>
            </a:r>
          </a:p>
        </p:txBody>
      </p:sp>
      <p:sp>
        <p:nvSpPr>
          <p:cNvPr id="6" name="竖排文字占位符 2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 vert="eaVert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单击此处编辑母版文本样式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第二级</a:t>
            </a:r>
          </a:p>
          <a:p>
            <a:pPr marL="1143000" marR="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5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第三级</a:t>
            </a:r>
          </a:p>
          <a:p>
            <a:pPr marL="1600200" marR="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第四级</a:t>
            </a:r>
          </a:p>
          <a:p>
            <a:pPr marL="2057400" marR="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278711-3F0B-4158-A597-1421AEAD5C60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113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01D9FBB-BBD9-49AE-BE45-2086436E11A4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135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9F1BD3D-A4D2-4418-9EA0-81F865F53CE8}" type="datetime1"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159" name="灯片编号占位符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eaLnBrk="0" hangingPunct="0"/>
            <a:fld id="{9A0DB2DC-4C9A-4742-B13C-FB6460FD3503}" type="slidenum">
              <a:rPr lang="zh-CN" altLang="en-US" sz="100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buFont typeface="Arial" panose="020B0604020202020204" pitchFamily="34" charset="0"/>
              <a:buNone/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1941CCB-D06E-4F42-80F9-F21262E04E2D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2019/12/7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buFont typeface="Arial" panose="020B0604020202020204" pitchFamily="34" charset="0"/>
              <a:buNone/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183" name="Slide Number Placeholder 5"/>
          <p:cNvSpPr>
            <a:spLocks noGrp="1"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algn="r" eaLnBrk="1" hangingPunct="1"/>
            <a:fld id="{9A0DB2DC-4C9A-4742-B13C-FB6460FD3503}" type="slidenum">
              <a:rPr lang="zh-CN" altLang="en-US" sz="900" dirty="0">
                <a:solidFill>
                  <a:srgbClr val="898989"/>
                </a:solidFill>
                <a:latin typeface="Arial" panose="020B0604020202020204" pitchFamily="34" charset="0"/>
                <a:ea typeface="微软雅黑" panose="020B0503020204020204" charset="-122"/>
              </a:rPr>
              <a:t>‹#›</a:t>
            </a:fld>
            <a:endParaRPr lang="zh-CN" altLang="en-US" sz="900" dirty="0">
              <a:solidFill>
                <a:srgbClr val="898989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3" name="组合 3"/>
          <p:cNvGrpSpPr/>
          <p:nvPr/>
        </p:nvGrpSpPr>
        <p:grpSpPr>
          <a:xfrm>
            <a:off x="0" y="0"/>
            <a:ext cx="9144000" cy="7454900"/>
            <a:chOff x="0" y="0"/>
            <a:chExt cx="19200" cy="11740"/>
          </a:xfrm>
        </p:grpSpPr>
        <p:grpSp>
          <p:nvGrpSpPr>
            <p:cNvPr id="40964" name="组合 5"/>
            <p:cNvGrpSpPr/>
            <p:nvPr userDrawn="1"/>
          </p:nvGrpSpPr>
          <p:grpSpPr>
            <a:xfrm>
              <a:off x="0" y="0"/>
              <a:ext cx="19200" cy="3223"/>
              <a:chOff x="0" y="0"/>
              <a:chExt cx="12192000" cy="2046605"/>
            </a:xfrm>
          </p:grpSpPr>
          <p:pic>
            <p:nvPicPr>
              <p:cNvPr id="40965" name="图片 6"/>
              <p:cNvPicPr>
                <a:picLocks noChangeAspect="1"/>
              </p:cNvPicPr>
              <p:nvPr userDrawn="1">
                <p:custDataLst>
                  <p:tags r:id="rId5"/>
                </p:custDataLst>
              </p:nvPr>
            </p:nvPicPr>
            <p:blipFill>
              <a:blip r:embed="rId8"/>
              <a:stretch>
                <a:fillRect/>
              </a:stretch>
            </p:blipFill>
            <p:spPr>
              <a:xfrm>
                <a:off x="0" y="0"/>
                <a:ext cx="12192000" cy="204660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0966" name="图片 8"/>
              <p:cNvPicPr>
                <a:picLocks noChangeAspect="1"/>
              </p:cNvPicPr>
              <p:nvPr userDrawn="1">
                <p:custDataLst>
                  <p:tags r:id="rId6"/>
                </p:custDataLst>
              </p:nvPr>
            </p:nvPicPr>
            <p:blipFill>
              <a:blip r:embed="rId9"/>
              <a:stretch>
                <a:fillRect/>
              </a:stretch>
            </p:blipFill>
            <p:spPr>
              <a:xfrm>
                <a:off x="0" y="10686"/>
                <a:ext cx="12192000" cy="170497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40967" name="图片 7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0" y="9728"/>
              <a:ext cx="19200" cy="201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662589" y="3503930"/>
            <a:ext cx="5819299" cy="49149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500" u="none" strike="noStrike" kern="1200" cap="none" spc="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662351" y="2292046"/>
            <a:ext cx="5819299" cy="1150960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4500" spc="600" baseline="0">
                <a:solidFill>
                  <a:schemeClr val="accent1"/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3383279" y="4490846"/>
            <a:ext cx="1037320" cy="474726"/>
          </a:xfrm>
          <a:solidFill>
            <a:schemeClr val="accent1"/>
          </a:solidFill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0" normalizeH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0" y="4490846"/>
            <a:ext cx="1037319" cy="474726"/>
          </a:xfrm>
          <a:ln>
            <a:solidFill>
              <a:schemeClr val="accent1"/>
            </a:solidFill>
          </a:ln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0" normalizeH="0">
                <a:ln>
                  <a:noFill/>
                </a:ln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6176963"/>
            <a:ext cx="9144000" cy="1325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952508"/>
            <a:ext cx="8139178" cy="5388907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34925"/>
            <a:ext cx="9144000" cy="2047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938615" y="2681555"/>
            <a:ext cx="2682787" cy="716508"/>
          </a:xfrm>
        </p:spPr>
        <p:txBody>
          <a:bodyPr lIns="90000" tIns="46800" rIns="90000" bIns="0" anchor="ctr" anchorCtr="0">
            <a:normAutofit/>
          </a:bodyPr>
          <a:lstStyle>
            <a:lvl1pPr algn="dist">
              <a:defRPr sz="33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938615" y="3459937"/>
            <a:ext cx="2682788" cy="544296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图片 9" descr="C:\Users\kingsoft\Desktop\图片7副本.png图片7副本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12700" y="5972175"/>
            <a:ext cx="2609850" cy="908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36" name="图片 10" descr="C:\Users\kingsoft\Desktop\图片7副本.png图片7副本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 flipH="1">
            <a:off x="6537325" y="5905500"/>
            <a:ext cx="2611438" cy="974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952508"/>
            <a:ext cx="3962432" cy="5388907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952508"/>
            <a:ext cx="3962432" cy="5388907"/>
          </a:xfrm>
        </p:spPr>
        <p:txBody>
          <a:bodyPr lIns="90000" tIns="46800" rIns="90000" bIns="46800">
            <a:normAutofit/>
          </a:bodyPr>
          <a:lstStyle>
            <a:lvl1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图片 9" descr="C:\Users\kingsoft\Desktop\图片7副本.png图片7副本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6537325" y="5905500"/>
            <a:ext cx="2611438" cy="974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0" name="图片 10" descr="C:\Users\kingsoft\Desktop\图片7副本.png图片7副本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-12700" y="5972175"/>
            <a:ext cx="2609850" cy="908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952508"/>
            <a:ext cx="396243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406525"/>
            <a:ext cx="3962400" cy="4934752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952508"/>
            <a:ext cx="396243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406525"/>
            <a:ext cx="3962432" cy="4934752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3" name="组合 7"/>
          <p:cNvGrpSpPr/>
          <p:nvPr/>
        </p:nvGrpSpPr>
        <p:grpSpPr>
          <a:xfrm>
            <a:off x="0" y="-15875"/>
            <a:ext cx="2736850" cy="6858000"/>
            <a:chOff x="0" y="-15482"/>
            <a:chExt cx="3649343" cy="6857999"/>
          </a:xfrm>
        </p:grpSpPr>
        <p:pic>
          <p:nvPicPr>
            <p:cNvPr id="46084" name="图片 8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 rot="-5400000">
              <a:off x="-1596587" y="1596587"/>
              <a:ext cx="6842517" cy="364934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6085" name="图片 9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6086" name="组合 10"/>
          <p:cNvGrpSpPr/>
          <p:nvPr/>
        </p:nvGrpSpPr>
        <p:grpSpPr>
          <a:xfrm rot="10800000">
            <a:off x="6407150" y="15875"/>
            <a:ext cx="2736850" cy="6858000"/>
            <a:chOff x="0" y="-15482"/>
            <a:chExt cx="3649343" cy="6857999"/>
          </a:xfrm>
        </p:grpSpPr>
        <p:pic>
          <p:nvPicPr>
            <p:cNvPr id="46087" name="图片 1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 rot="-5400000">
              <a:off x="-1596587" y="1596587"/>
              <a:ext cx="6842517" cy="364934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6088" name="图片 12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" name="矩形: 圆角 13"/>
          <p:cNvSpPr/>
          <p:nvPr>
            <p:custDataLst>
              <p:tags r:id="rId1"/>
            </p:custDataLst>
          </p:nvPr>
        </p:nvSpPr>
        <p:spPr>
          <a:xfrm>
            <a:off x="4229100" y="1484313"/>
            <a:ext cx="685800" cy="47625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000" tIns="46800" rIns="90000" bIns="4680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图片 8" descr="C:\Users\kingsoft\Desktop\图片7副本.png图片7副本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 flipH="1">
            <a:off x="6173788" y="5327650"/>
            <a:ext cx="2970212" cy="1530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443234"/>
            <a:ext cx="8139178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952508"/>
            <a:ext cx="396243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952508"/>
            <a:ext cx="3962432" cy="5388907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 rot="5400000">
            <a:off x="-2533650" y="2809875"/>
            <a:ext cx="5143500" cy="1238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6" name="图片 8" descr="C:\Users\kingsoft\Desktop\图片7副本.png图片7副本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 flipH="1">
            <a:off x="6173788" y="5327650"/>
            <a:ext cx="2970212" cy="1530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952508"/>
            <a:ext cx="713238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-15875"/>
            <a:ext cx="9144000" cy="2047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6176963"/>
            <a:ext cx="9144000" cy="1166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4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34925"/>
            <a:ext cx="9144000" cy="2047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5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9144000" cy="1704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344229" y="2421777"/>
            <a:ext cx="4455542" cy="133663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 hasCustomPrompt="1"/>
          </p:nvPr>
        </p:nvSpPr>
        <p:spPr>
          <a:xfrm>
            <a:off x="3474527" y="4417887"/>
            <a:ext cx="976576" cy="485285"/>
          </a:xfrm>
          <a:solidFill>
            <a:schemeClr val="accent1"/>
          </a:solidFill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 hasCustomPrompt="1"/>
          </p:nvPr>
        </p:nvSpPr>
        <p:spPr>
          <a:xfrm>
            <a:off x="4692899" y="4417887"/>
            <a:ext cx="976577" cy="485285"/>
          </a:xfrm>
          <a:ln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6176963"/>
            <a:ext cx="9144000" cy="1316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14313" y="273050"/>
            <a:ext cx="8712200" cy="63119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baseline="0" noProof="1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pic>
        <p:nvPicPr>
          <p:cNvPr id="53252" name="图片 9" descr="C:\Users\kingsoft\Desktop\图片7副本.png图片7副本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5303838" y="4933950"/>
            <a:ext cx="3622675" cy="1651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249200"/>
            <a:ext cx="7219800" cy="723600"/>
          </a:xfrm>
        </p:spPr>
        <p:txBody>
          <a:bodyPr anchor="ctr"/>
          <a:lstStyle>
            <a:lvl1pPr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2163600"/>
            <a:ext cx="7219950" cy="3445200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z="1050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0"/>
            <a:ext cx="361791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accent1"/>
              </a:solidFill>
              <a:sym typeface="+mn-ea"/>
            </a:endParaRPr>
          </a:p>
        </p:txBody>
      </p:sp>
      <p:pic>
        <p:nvPicPr>
          <p:cNvPr id="54276" name="图片 9" descr="C:\Users\kingsoft\Desktop\图片7副本.png图片7副本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6173788" y="5327650"/>
            <a:ext cx="2970212" cy="1530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770400"/>
            <a:ext cx="2970000" cy="882000"/>
          </a:xfrm>
        </p:spPr>
        <p:txBody>
          <a:bodyPr anchor="ctr"/>
          <a:lstStyle>
            <a:lvl1pPr>
              <a:defRPr sz="2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1764000"/>
            <a:ext cx="2967300" cy="4093200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769938"/>
            <a:ext cx="4860000" cy="5087937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pic>
        <p:nvPicPr>
          <p:cNvPr id="55300" name="图片 15" descr="C:\Users\kingsoft\Desktop\图片7副本.png图片7副本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6173788" y="5327650"/>
            <a:ext cx="2970212" cy="1530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781200"/>
            <a:ext cx="8232300" cy="626400"/>
          </a:xfrm>
        </p:spPr>
        <p:txBody>
          <a:bodyPr anchor="ctr"/>
          <a:lstStyle>
            <a:lvl1pPr algn="ctr">
              <a:defRPr sz="2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659600"/>
            <a:ext cx="8231981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808000"/>
            <a:ext cx="8224200" cy="3430800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175" y="0"/>
            <a:ext cx="9144000" cy="1974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0" y="5041900"/>
            <a:ext cx="9144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669600"/>
            <a:ext cx="8232300" cy="565200"/>
          </a:xfrm>
        </p:spPr>
        <p:txBody>
          <a:bodyPr anchor="ctr"/>
          <a:lstStyle>
            <a:lvl1pPr algn="ctr"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1681200"/>
            <a:ext cx="8243100" cy="3211200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5180400"/>
            <a:ext cx="8251200" cy="101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6242050"/>
            <a:ext cx="9144000" cy="1231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矩形 14"/>
          <p:cNvSpPr/>
          <p:nvPr>
            <p:custDataLst>
              <p:tags r:id="rId2"/>
            </p:custDataLst>
          </p:nvPr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latin typeface="Viner Hand ITC" charset="0"/>
              <a:cs typeface="Viner Hand ITC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237600"/>
            <a:ext cx="8278200" cy="441964"/>
          </a:xfrm>
        </p:spPr>
        <p:txBody>
          <a:bodyPr>
            <a:normAutofit/>
          </a:bodyPr>
          <a:lstStyle>
            <a:lvl1pPr>
              <a:defRPr sz="21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1663200"/>
            <a:ext cx="4006800" cy="2894400"/>
          </a:xfrm>
        </p:spPr>
        <p:txBody>
          <a:bodyPr>
            <a:normAutofit/>
          </a:bodyPr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1663200"/>
            <a:ext cx="4025700" cy="2894400"/>
          </a:xfrm>
        </p:spPr>
        <p:txBody>
          <a:bodyPr>
            <a:normAutofit/>
          </a:bodyPr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050" strike="noStrike" noProof="1">
                <a:sym typeface="+mn-ea"/>
              </a:rPr>
              <a:t>第</a:t>
            </a:r>
            <a:r>
              <a:rPr lang="zh-CN" altLang="en-US" sz="10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4816800"/>
            <a:ext cx="4006800" cy="781200"/>
          </a:xfrm>
        </p:spPr>
        <p:txBody>
          <a:bodyPr>
            <a:normAutofit/>
          </a:bodyPr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z="105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4813200"/>
            <a:ext cx="4025700" cy="781200"/>
          </a:xfrm>
        </p:spPr>
        <p:txBody>
          <a:bodyPr>
            <a:normAutofit/>
          </a:bodyPr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z="105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rgbClr val="EB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0" y="958850"/>
            <a:ext cx="9144000" cy="49403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pic>
        <p:nvPicPr>
          <p:cNvPr id="58372" name="图片 8" descr="C:\Users\kingsoft\Desktop\图片7副本.png图片7副本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 flipH="1">
            <a:off x="6321425" y="4916488"/>
            <a:ext cx="2822575" cy="982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3" name="图片 9" descr="C:\Users\kingsoft\Desktop\图片7副本.png图片7副本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 rot="-10800000" flipH="1">
            <a:off x="0" y="0"/>
            <a:ext cx="3535363" cy="12303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339200"/>
            <a:ext cx="6858000" cy="2386800"/>
          </a:xfrm>
        </p:spPr>
        <p:txBody>
          <a:bodyPr anchor="b"/>
          <a:lstStyle>
            <a:lvl1pPr algn="ctr">
              <a:defRPr sz="45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3862800"/>
            <a:ext cx="6858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5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5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8"/>
            <a:ext cx="1971675" cy="575742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004F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7175310" y="0"/>
            <a:ext cx="1971000" cy="10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C:\Users\Administrator\Desktop\图片1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5"/>
          <a:stretch>
            <a:fillRect/>
          </a:stretch>
        </p:blipFill>
        <p:spPr bwMode="auto">
          <a:xfrm>
            <a:off x="-33913" y="1072054"/>
            <a:ext cx="9235170" cy="586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 userDrawn="1"/>
        </p:nvGrpSpPr>
        <p:grpSpPr>
          <a:xfrm>
            <a:off x="316063" y="212291"/>
            <a:ext cx="295373" cy="590749"/>
            <a:chOff x="5284519" y="1508166"/>
            <a:chExt cx="213756" cy="42751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 userDrawn="1"/>
        </p:nvCxnSpPr>
        <p:spPr>
          <a:xfrm>
            <a:off x="811343" y="798829"/>
            <a:ext cx="5940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内容占位符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13" y="-189770"/>
            <a:ext cx="1331483" cy="1512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818" y="106731"/>
            <a:ext cx="696686" cy="93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rgbClr val="004F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7175310" y="0"/>
            <a:ext cx="1971000" cy="10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C:\Users\Administrator\Desktop\图片1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5"/>
          <a:stretch>
            <a:fillRect/>
          </a:stretch>
        </p:blipFill>
        <p:spPr bwMode="auto">
          <a:xfrm>
            <a:off x="-33913" y="1072054"/>
            <a:ext cx="9235170" cy="586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 userDrawn="1"/>
        </p:nvGrpSpPr>
        <p:grpSpPr>
          <a:xfrm>
            <a:off x="316063" y="212291"/>
            <a:ext cx="295373" cy="590749"/>
            <a:chOff x="5284519" y="1508166"/>
            <a:chExt cx="213756" cy="42751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 userDrawn="1"/>
        </p:nvCxnSpPr>
        <p:spPr>
          <a:xfrm>
            <a:off x="811343" y="798829"/>
            <a:ext cx="5940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内容占位符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13" y="-189770"/>
            <a:ext cx="1331483" cy="1512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818" y="106731"/>
            <a:ext cx="696686" cy="93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rgbClr val="004F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7175310" y="0"/>
            <a:ext cx="1971000" cy="10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C:\Users\Administrator\Desktop\图片1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5"/>
          <a:stretch>
            <a:fillRect/>
          </a:stretch>
        </p:blipFill>
        <p:spPr bwMode="auto">
          <a:xfrm>
            <a:off x="-33913" y="1072054"/>
            <a:ext cx="9235170" cy="586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 userDrawn="1"/>
        </p:nvGrpSpPr>
        <p:grpSpPr>
          <a:xfrm>
            <a:off x="316063" y="212291"/>
            <a:ext cx="295373" cy="590749"/>
            <a:chOff x="5284519" y="1508166"/>
            <a:chExt cx="213756" cy="42751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 userDrawn="1"/>
        </p:nvCxnSpPr>
        <p:spPr>
          <a:xfrm>
            <a:off x="811343" y="798829"/>
            <a:ext cx="5940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内容占位符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13" y="-189770"/>
            <a:ext cx="1331483" cy="1512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818" y="106731"/>
            <a:ext cx="696686" cy="93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rgbClr val="004F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7175310" y="0"/>
            <a:ext cx="1971000" cy="10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C:\Users\Administrator\Desktop\图片1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5"/>
          <a:stretch>
            <a:fillRect/>
          </a:stretch>
        </p:blipFill>
        <p:spPr bwMode="auto">
          <a:xfrm>
            <a:off x="-33913" y="1072054"/>
            <a:ext cx="9235170" cy="586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 userDrawn="1"/>
        </p:nvGrpSpPr>
        <p:grpSpPr>
          <a:xfrm>
            <a:off x="316063" y="212291"/>
            <a:ext cx="295373" cy="590749"/>
            <a:chOff x="5284519" y="1508166"/>
            <a:chExt cx="213756" cy="42751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 userDrawn="1"/>
        </p:nvCxnSpPr>
        <p:spPr>
          <a:xfrm>
            <a:off x="811343" y="798829"/>
            <a:ext cx="5940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内容占位符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13" y="-189770"/>
            <a:ext cx="1331483" cy="1512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818" y="106731"/>
            <a:ext cx="696686" cy="93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solidFill>
          <a:srgbClr val="004F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7175310" y="0"/>
            <a:ext cx="1971000" cy="10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C:\Users\Administrator\Desktop\图片1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5"/>
          <a:stretch>
            <a:fillRect/>
          </a:stretch>
        </p:blipFill>
        <p:spPr bwMode="auto">
          <a:xfrm>
            <a:off x="-33913" y="1072054"/>
            <a:ext cx="9235170" cy="586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 userDrawn="1"/>
        </p:nvGrpSpPr>
        <p:grpSpPr>
          <a:xfrm>
            <a:off x="316063" y="212291"/>
            <a:ext cx="295373" cy="590749"/>
            <a:chOff x="5284519" y="1508166"/>
            <a:chExt cx="213756" cy="42751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 userDrawn="1"/>
        </p:nvCxnSpPr>
        <p:spPr>
          <a:xfrm>
            <a:off x="811343" y="798829"/>
            <a:ext cx="5940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内容占位符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13" y="-189770"/>
            <a:ext cx="1331483" cy="1512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818" y="106731"/>
            <a:ext cx="696686" cy="93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bg>
      <p:bgPr>
        <a:solidFill>
          <a:srgbClr val="004F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7175310" y="0"/>
            <a:ext cx="1971000" cy="10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C:\Users\Administrator\Desktop\图片1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5"/>
          <a:stretch>
            <a:fillRect/>
          </a:stretch>
        </p:blipFill>
        <p:spPr bwMode="auto">
          <a:xfrm>
            <a:off x="-33913" y="1072054"/>
            <a:ext cx="9235170" cy="586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 userDrawn="1"/>
        </p:nvGrpSpPr>
        <p:grpSpPr>
          <a:xfrm>
            <a:off x="316063" y="212291"/>
            <a:ext cx="295373" cy="590749"/>
            <a:chOff x="5284519" y="1508166"/>
            <a:chExt cx="213756" cy="42751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 userDrawn="1"/>
        </p:nvCxnSpPr>
        <p:spPr>
          <a:xfrm>
            <a:off x="811343" y="798829"/>
            <a:ext cx="5940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内容占位符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13" y="-189770"/>
            <a:ext cx="1331483" cy="1512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818" y="106731"/>
            <a:ext cx="696686" cy="93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bg>
      <p:bgPr>
        <a:solidFill>
          <a:srgbClr val="004F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7175310" y="0"/>
            <a:ext cx="1971000" cy="10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C:\Users\Administrator\Desktop\图片1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5"/>
          <a:stretch>
            <a:fillRect/>
          </a:stretch>
        </p:blipFill>
        <p:spPr bwMode="auto">
          <a:xfrm>
            <a:off x="-33913" y="1072054"/>
            <a:ext cx="9235170" cy="586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 userDrawn="1"/>
        </p:nvGrpSpPr>
        <p:grpSpPr>
          <a:xfrm>
            <a:off x="316063" y="212291"/>
            <a:ext cx="295373" cy="590749"/>
            <a:chOff x="5284519" y="1508166"/>
            <a:chExt cx="213756" cy="42751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 userDrawn="1"/>
        </p:nvCxnSpPr>
        <p:spPr>
          <a:xfrm>
            <a:off x="811343" y="798829"/>
            <a:ext cx="5940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内容占位符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13" y="-189770"/>
            <a:ext cx="1331483" cy="1512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818" y="106731"/>
            <a:ext cx="696686" cy="93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70089" y="274638"/>
            <a:ext cx="6716712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A99AD-D06E-490C-9CF1-F0938487BB53}" type="slidenum">
              <a:rPr lang="zh-CN" altLang="en-US"/>
              <a:t>‹#›</a:t>
            </a:fld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bg>
      <p:bgPr>
        <a:solidFill>
          <a:srgbClr val="004F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7175310" y="0"/>
            <a:ext cx="1971000" cy="10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C:\Users\Administrator\Desktop\图片1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5"/>
          <a:stretch>
            <a:fillRect/>
          </a:stretch>
        </p:blipFill>
        <p:spPr bwMode="auto">
          <a:xfrm>
            <a:off x="-33913" y="1072054"/>
            <a:ext cx="9235170" cy="586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7"/>
          <p:cNvGrpSpPr/>
          <p:nvPr userDrawn="1"/>
        </p:nvGrpSpPr>
        <p:grpSpPr>
          <a:xfrm>
            <a:off x="316063" y="212291"/>
            <a:ext cx="295373" cy="590749"/>
            <a:chOff x="5284519" y="1508166"/>
            <a:chExt cx="213756" cy="42751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 userDrawn="1"/>
        </p:nvCxnSpPr>
        <p:spPr>
          <a:xfrm>
            <a:off x="811343" y="798829"/>
            <a:ext cx="5940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内容占位符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13" y="-189770"/>
            <a:ext cx="1331483" cy="1512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818" y="106731"/>
            <a:ext cx="696686" cy="93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tags" Target="../tags/tag1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tags" Target="../tags/tag4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tags" Target="../tags/tag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1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A2">
            <a:alpha val="392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组合 17"/>
          <p:cNvGrpSpPr>
            <a:grpSpLocks noChangeAspect="1"/>
          </p:cNvGrpSpPr>
          <p:nvPr userDrawn="1"/>
        </p:nvGrpSpPr>
        <p:grpSpPr>
          <a:xfrm>
            <a:off x="357188" y="260350"/>
            <a:ext cx="500063" cy="665163"/>
            <a:chOff x="0" y="0"/>
            <a:chExt cx="666069" cy="664458"/>
          </a:xfrm>
        </p:grpSpPr>
        <p:sp>
          <p:nvSpPr>
            <p:cNvPr id="1027" name="矩形 14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539199" cy="537593"/>
            </a:xfrm>
            <a:prstGeom prst="rect">
              <a:avLst/>
            </a:prstGeom>
            <a:solidFill>
              <a:srgbClr val="366092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" name="矩形 15"/>
            <p:cNvSpPr>
              <a:spLocks noChangeAspect="1" noChangeArrowheads="1"/>
            </p:cNvSpPr>
            <p:nvPr/>
          </p:nvSpPr>
          <p:spPr bwMode="auto">
            <a:xfrm>
              <a:off x="269599" y="269589"/>
              <a:ext cx="396470" cy="394869"/>
            </a:xfrm>
            <a:prstGeom prst="rect">
              <a:avLst/>
            </a:prstGeom>
            <a:solidFill>
              <a:srgbClr val="0081CC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 flipV="1">
            <a:off x="357188" y="925513"/>
            <a:ext cx="8662988" cy="5715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30" name="Picture 3"/>
          <p:cNvPicPr>
            <a:picLocks noChangeAspect="1"/>
          </p:cNvPicPr>
          <p:nvPr userDrawn="1"/>
        </p:nvPicPr>
        <p:blipFill>
          <a:blip r:embed="rId6"/>
          <a:srcRect b="32666"/>
          <a:stretch>
            <a:fillRect/>
          </a:stretch>
        </p:blipFill>
        <p:spPr>
          <a:xfrm>
            <a:off x="6532960" y="238125"/>
            <a:ext cx="448865" cy="781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矩形 15"/>
          <p:cNvSpPr/>
          <p:nvPr/>
        </p:nvSpPr>
        <p:spPr>
          <a:xfrm>
            <a:off x="7052072" y="300038"/>
            <a:ext cx="2082404" cy="5759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6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</a:rPr>
              <a:t>大禹节水集团股份有限公司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5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anose="020B0503020204020204" charset="-122"/>
                <a:cs typeface="+mn-cs"/>
              </a:rPr>
              <a:t>DAYU WATER-SAVING GROUP CO. LTD,</a:t>
            </a:r>
            <a:endParaRPr kumimoji="0" lang="en-US" altLang="zh-CN" sz="75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日期占位符 3"/>
          <p:cNvSpPr>
            <a:spLocks noGrp="1" noChangeArrowheads="1"/>
          </p:cNvSpPr>
          <p:nvPr/>
        </p:nvSpPr>
        <p:spPr bwMode="auto"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C5337D-0CEA-4062-A6AD-A8427A2A4D2D}" type="datetime1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/>
        </p:nvSpPr>
        <p:spPr bwMode="auto"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4" name="灯片编号占位符 5"/>
          <p:cNvSpPr>
            <a:spLocks noGrp="1"/>
          </p:cNvSpPr>
          <p:nvPr/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r" eaLnBrk="0" hangingPunct="0"/>
            <a:fld id="{9A0DB2DC-4C9A-4742-B13C-FB6460FD3503}" type="slidenum">
              <a:rPr lang="zh-CN" altLang="en-US" sz="900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900" dirty="0">
              <a:solidFill>
                <a:srgbClr val="898989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transition advTm="0"/>
  <p:hf sldNum="0" hdr="0" ftr="0" dt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MS PGothic" panose="020B0600070205080204" pitchFamily="34" charset="-128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日期占位符 3"/>
          <p:cNvSpPr>
            <a:spLocks noGrp="1" noChangeArrowheads="1"/>
          </p:cNvSpPr>
          <p:nvPr/>
        </p:nvSpPr>
        <p:spPr bwMode="auto"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C5337D-0CEA-4062-A6AD-A8427A2A4D2D}" type="datetime1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/>
        </p:nvSpPr>
        <p:spPr bwMode="auto"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48" name="灯片编号占位符 5"/>
          <p:cNvSpPr>
            <a:spLocks noGrp="1"/>
          </p:cNvSpPr>
          <p:nvPr/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r" eaLnBrk="0" hangingPunct="0"/>
            <a:fld id="{9A0DB2DC-4C9A-4742-B13C-FB6460FD3503}" type="slidenum">
              <a:rPr lang="zh-CN" altLang="en-US" sz="900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sz="900" dirty="0">
              <a:solidFill>
                <a:srgbClr val="898989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</p:sldLayoutIdLst>
  <p:transition advTm="0"/>
  <p:hf sldNum="0" hdr="0" ftr="0" dt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MS PGothic" panose="020B0600070205080204" pitchFamily="34" charset="-128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panose="020B0600070205080204" pitchFamily="34" charset="-128"/>
          <a:ea typeface="微软雅黑" panose="020B0503020204020204" charset="-122"/>
          <a:sym typeface="MS PGothic" panose="020B0600070205080204" pitchFamily="34" charset="-128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501650" y="442913"/>
            <a:ext cx="814070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123" name="文本占位符 2"/>
          <p:cNvSpPr>
            <a:spLocks noGrp="1"/>
          </p:cNvSpPr>
          <p:nvPr>
            <p:ph type="body"/>
            <p:custDataLst>
              <p:tags r:id="rId21"/>
            </p:custDataLst>
          </p:nvPr>
        </p:nvSpPr>
        <p:spPr>
          <a:xfrm>
            <a:off x="501650" y="952500"/>
            <a:ext cx="814070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-171450"/>
            <a:r>
              <a:rPr lang="zh-CN" altLang="en-US" dirty="0"/>
              <a:t>第二级</a:t>
            </a:r>
          </a:p>
          <a:p>
            <a:pPr lvl="2" indent="-171450"/>
            <a:r>
              <a:rPr lang="zh-CN" altLang="en-US" dirty="0"/>
              <a:t>第三级</a:t>
            </a:r>
          </a:p>
          <a:p>
            <a:pPr lvl="3" indent="-171450"/>
            <a:r>
              <a:rPr lang="zh-CN" altLang="en-US" dirty="0"/>
              <a:t>第四级</a:t>
            </a:r>
          </a:p>
          <a:p>
            <a:pPr lvl="4" indent="-17145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2019/12/7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6459785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9935896-1EC9-4A95-B7BC-F7BD88AC3C72}" type="datetimeFigureOut">
              <a:rPr lang="zh-CN" altLang="en-US" smtClean="0"/>
              <a:t>2019/12/7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5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5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E3CA6E7-ADCC-43C2-B8E0-A769351FC0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</p:sldLayoutIdLst>
  <p:transition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96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97.xml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jpeg"/><Relationship Id="rId4" Type="http://schemas.openxmlformats.org/officeDocument/2006/relationships/image" Target="../media/image4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图片 1" descr="lALPDgQ9rTUjDpHNAePNAh0_541_483_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825" y="3333750"/>
            <a:ext cx="3948113" cy="3524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19" name="图片 9" descr="无标题_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63" y="127000"/>
            <a:ext cx="1901825" cy="763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3579495" y="2473960"/>
            <a:ext cx="5572760" cy="1799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kumimoji="0" lang="zh-CN" altLang="en-US" sz="2000" b="1" kern="1200" cap="none" spc="0" normalizeH="0" baseline="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钱乃华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800" noProof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曾任云南华天投资开发有限公司总经理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800" noProof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云南京蓝泰瑞股份有限公司总经理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800" noProof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现任大禹节水集团股份有限公司云南分公司总经理</a:t>
            </a:r>
          </a:p>
        </p:txBody>
      </p:sp>
      <p:pic>
        <p:nvPicPr>
          <p:cNvPr id="2" name="图片 1" descr="IMG_1369"/>
          <p:cNvPicPr>
            <a:picLocks noChangeAspect="1"/>
          </p:cNvPicPr>
          <p:nvPr/>
        </p:nvPicPr>
        <p:blipFill>
          <a:blip r:embed="rId5"/>
          <a:srcRect l="14565" t="5320" r="35286" b="11599"/>
          <a:stretch>
            <a:fillRect/>
          </a:stretch>
        </p:blipFill>
        <p:spPr>
          <a:xfrm>
            <a:off x="500380" y="1937385"/>
            <a:ext cx="2872740" cy="356997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p:transition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无标题_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" y="126365"/>
            <a:ext cx="1901825" cy="7645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20189" y="1720215"/>
            <a:ext cx="6103621" cy="4603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eaLnBrk="1" hangingPunct="1">
              <a:buClrTx/>
              <a:buSzTx/>
              <a:buFontTx/>
              <a:defRPr/>
            </a:pPr>
            <a:r>
              <a:rPr kumimoji="0" lang="zh-CN" altLang="en-US" sz="2400" b="1" cap="none" spc="0" normalizeH="0" baseline="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议题四：行业机制、模式创新与应用</a:t>
            </a:r>
          </a:p>
        </p:txBody>
      </p:sp>
      <p:sp>
        <p:nvSpPr>
          <p:cNvPr id="9" name="文本框 2"/>
          <p:cNvSpPr txBox="1"/>
          <p:nvPr/>
        </p:nvSpPr>
        <p:spPr>
          <a:xfrm>
            <a:off x="2008505" y="3170873"/>
            <a:ext cx="5203825" cy="737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数字农业—助力产业升级</a:t>
            </a:r>
            <a:endParaRPr lang="zh-CN" altLang="en-US" sz="2800" b="1" dirty="0">
              <a:solidFill>
                <a:srgbClr val="00206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pic>
        <p:nvPicPr>
          <p:cNvPr id="6" name="图片 5" descr="lALPDgQ9rTUjDpHNAePNAh0_541_483"/>
          <p:cNvPicPr>
            <a:picLocks noChangeAspect="1"/>
          </p:cNvPicPr>
          <p:nvPr/>
        </p:nvPicPr>
        <p:blipFill>
          <a:blip r:embed="rId4"/>
          <a:srcRect r="15191"/>
          <a:stretch>
            <a:fillRect/>
          </a:stretch>
        </p:blipFill>
        <p:spPr>
          <a:xfrm>
            <a:off x="6343015" y="3908425"/>
            <a:ext cx="2797175" cy="2944495"/>
          </a:xfrm>
          <a:prstGeom prst="rect">
            <a:avLst/>
          </a:prstGeom>
        </p:spPr>
      </p:pic>
      <p:sp>
        <p:nvSpPr>
          <p:cNvPr id="2" name="矩形 4"/>
          <p:cNvSpPr/>
          <p:nvPr/>
        </p:nvSpPr>
        <p:spPr>
          <a:xfrm>
            <a:off x="3003550" y="4667250"/>
            <a:ext cx="3025775" cy="92202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钱乃华</a:t>
            </a:r>
          </a:p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北京 ∙ </a:t>
            </a:r>
            <a:r>
              <a:rPr lang="en-US" altLang="zh-CN" sz="1800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2019</a:t>
            </a:r>
            <a:r>
              <a:rPr lang="zh-CN" altLang="en-US" sz="1800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年</a:t>
            </a:r>
            <a:r>
              <a:rPr lang="en-US" altLang="zh-CN" sz="1800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12</a:t>
            </a:r>
            <a:r>
              <a:rPr lang="zh-CN" altLang="en-US" sz="1800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月</a:t>
            </a:r>
            <a:r>
              <a:rPr lang="en-US" altLang="zh-CN" sz="1800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8</a:t>
            </a:r>
            <a:r>
              <a:rPr lang="zh-CN" altLang="en-US" sz="1800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日</a:t>
            </a:r>
          </a:p>
        </p:txBody>
      </p:sp>
    </p:spTree>
    <p:custDataLst>
      <p:tags r:id="rId1"/>
    </p:custDataLst>
  </p:cSld>
  <p:clrMapOvr>
    <a:masterClrMapping/>
  </p:clrMapOvr>
  <p:transition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灰色1"/>
          <p:cNvGrpSpPr/>
          <p:nvPr/>
        </p:nvGrpSpPr>
        <p:grpSpPr bwMode="auto">
          <a:xfrm>
            <a:off x="1761851" y="3615668"/>
            <a:ext cx="1812264" cy="462706"/>
            <a:chOff x="2309" y="1872"/>
            <a:chExt cx="1915" cy="749"/>
          </a:xfrm>
        </p:grpSpPr>
        <p:pic>
          <p:nvPicPr>
            <p:cNvPr id="4" name="Picture 22" descr="shadow_1_m"/>
            <p:cNvPicPr>
              <a:picLocks noChangeAspect="1" noChangeArrowheads="1"/>
            </p:cNvPicPr>
            <p:nvPr/>
          </p:nvPicPr>
          <p:blipFill>
            <a:blip r:embed="rId3" cstate="print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09" y="2352"/>
              <a:ext cx="1915" cy="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23"/>
            <p:cNvGrpSpPr/>
            <p:nvPr/>
          </p:nvGrpSpPr>
          <p:grpSpPr bwMode="auto">
            <a:xfrm>
              <a:off x="2310" y="1872"/>
              <a:ext cx="1901" cy="645"/>
              <a:chOff x="2310" y="1872"/>
              <a:chExt cx="1901" cy="645"/>
            </a:xfrm>
          </p:grpSpPr>
          <p:sp>
            <p:nvSpPr>
              <p:cNvPr id="6" name="Oval 24"/>
              <p:cNvSpPr>
                <a:spLocks noChangeArrowheads="1"/>
              </p:cNvSpPr>
              <p:nvPr/>
            </p:nvSpPr>
            <p:spPr bwMode="gray">
              <a:xfrm>
                <a:off x="2316" y="1872"/>
                <a:ext cx="1895" cy="64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63529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>
                        <a:alpha val="50000"/>
                      </a:srgbClr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6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" name="Oval 25"/>
              <p:cNvSpPr>
                <a:spLocks noChangeArrowheads="1"/>
              </p:cNvSpPr>
              <p:nvPr/>
            </p:nvSpPr>
            <p:spPr bwMode="gray">
              <a:xfrm>
                <a:off x="2310" y="1872"/>
                <a:ext cx="1901" cy="555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C0C0C0">
                      <a:gamma/>
                      <a:tint val="33725"/>
                      <a:invGamma/>
                    </a:srgbClr>
                  </a:gs>
                </a:gsLst>
                <a:lin ang="5400000" scaled="1"/>
              </a:gradFill>
              <a:ln w="9525" algn="ctr">
                <a:solidFill>
                  <a:srgbClr val="FFFFFF">
                    <a:alpha val="50000"/>
                  </a:srgbClr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6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11" name="文本1"/>
          <p:cNvGrpSpPr/>
          <p:nvPr/>
        </p:nvGrpSpPr>
        <p:grpSpPr>
          <a:xfrm>
            <a:off x="2011649" y="2512581"/>
            <a:ext cx="1312672" cy="1311795"/>
            <a:chOff x="1158197" y="2207108"/>
            <a:chExt cx="1750229" cy="1749060"/>
          </a:xfrm>
        </p:grpSpPr>
        <p:sp>
          <p:nvSpPr>
            <p:cNvPr id="12" name="椭圆 11"/>
            <p:cNvSpPr/>
            <p:nvPr/>
          </p:nvSpPr>
          <p:spPr bwMode="auto">
            <a:xfrm>
              <a:off x="1158197" y="2207108"/>
              <a:ext cx="1750229" cy="1749060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4800" b="1" kern="0" dirty="0">
                <a:solidFill>
                  <a:sysClr val="window" lastClr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1466726" y="2522760"/>
              <a:ext cx="1133172" cy="1132415"/>
            </a:xfrm>
            <a:prstGeom prst="ellips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zh-CN" b="1" kern="0" dirty="0">
                  <a:solidFill>
                    <a:srgbClr val="F9F9F9"/>
                  </a:solidFill>
                  <a:latin typeface="微软雅黑" panose="020B0503020204020204" charset="-122"/>
                </a:rPr>
                <a:t>背景</a:t>
              </a:r>
            </a:p>
          </p:txBody>
        </p:sp>
      </p:grpSp>
      <p:grpSp>
        <p:nvGrpSpPr>
          <p:cNvPr id="21" name="灰色2"/>
          <p:cNvGrpSpPr/>
          <p:nvPr/>
        </p:nvGrpSpPr>
        <p:grpSpPr bwMode="auto">
          <a:xfrm>
            <a:off x="3665868" y="3615668"/>
            <a:ext cx="1812264" cy="462706"/>
            <a:chOff x="2309" y="1872"/>
            <a:chExt cx="1915" cy="749"/>
          </a:xfrm>
        </p:grpSpPr>
        <p:pic>
          <p:nvPicPr>
            <p:cNvPr id="22" name="Picture 22" descr="shadow_1_m"/>
            <p:cNvPicPr>
              <a:picLocks noChangeAspect="1" noChangeArrowheads="1"/>
            </p:cNvPicPr>
            <p:nvPr/>
          </p:nvPicPr>
          <p:blipFill>
            <a:blip r:embed="rId3" cstate="print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09" y="2352"/>
              <a:ext cx="1915" cy="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23"/>
            <p:cNvGrpSpPr/>
            <p:nvPr/>
          </p:nvGrpSpPr>
          <p:grpSpPr bwMode="auto">
            <a:xfrm>
              <a:off x="2310" y="1872"/>
              <a:ext cx="1901" cy="645"/>
              <a:chOff x="2310" y="1872"/>
              <a:chExt cx="1901" cy="645"/>
            </a:xfrm>
          </p:grpSpPr>
          <p:sp>
            <p:nvSpPr>
              <p:cNvPr id="24" name="Oval 24"/>
              <p:cNvSpPr>
                <a:spLocks noChangeArrowheads="1"/>
              </p:cNvSpPr>
              <p:nvPr/>
            </p:nvSpPr>
            <p:spPr bwMode="gray">
              <a:xfrm>
                <a:off x="2316" y="1872"/>
                <a:ext cx="1895" cy="64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63529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>
                        <a:alpha val="50000"/>
                      </a:srgbClr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6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" name="Oval 25"/>
              <p:cNvSpPr>
                <a:spLocks noChangeArrowheads="1"/>
              </p:cNvSpPr>
              <p:nvPr/>
            </p:nvSpPr>
            <p:spPr bwMode="gray">
              <a:xfrm>
                <a:off x="2310" y="1872"/>
                <a:ext cx="1901" cy="555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C0C0C0">
                      <a:gamma/>
                      <a:tint val="33725"/>
                      <a:invGamma/>
                    </a:srgbClr>
                  </a:gs>
                </a:gsLst>
                <a:lin ang="5400000" scaled="1"/>
              </a:gradFill>
              <a:ln w="9525" algn="ctr">
                <a:solidFill>
                  <a:srgbClr val="FFFFFF">
                    <a:alpha val="50000"/>
                  </a:srgbClr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6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26" name="文本2"/>
          <p:cNvGrpSpPr/>
          <p:nvPr/>
        </p:nvGrpSpPr>
        <p:grpSpPr>
          <a:xfrm>
            <a:off x="3915665" y="2512581"/>
            <a:ext cx="1312672" cy="1311795"/>
            <a:chOff x="3696886" y="2207108"/>
            <a:chExt cx="1750229" cy="1749060"/>
          </a:xfrm>
        </p:grpSpPr>
        <p:sp>
          <p:nvSpPr>
            <p:cNvPr id="27" name="椭圆 26"/>
            <p:cNvSpPr/>
            <p:nvPr/>
          </p:nvSpPr>
          <p:spPr bwMode="auto">
            <a:xfrm>
              <a:off x="3696886" y="2207108"/>
              <a:ext cx="1750229" cy="1749060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4800" b="1" kern="0" dirty="0">
                <a:solidFill>
                  <a:sysClr val="window" lastClr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8" name="椭圆 27"/>
            <p:cNvSpPr/>
            <p:nvPr/>
          </p:nvSpPr>
          <p:spPr bwMode="auto">
            <a:xfrm>
              <a:off x="4005414" y="2522760"/>
              <a:ext cx="1133172" cy="1132415"/>
            </a:xfrm>
            <a:prstGeom prst="ellips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b="1" kern="0" dirty="0">
                  <a:solidFill>
                    <a:srgbClr val="F9F9F9"/>
                  </a:solidFill>
                  <a:latin typeface="微软雅黑" panose="020B0503020204020204" charset="-122"/>
                </a:rPr>
                <a:t>现状</a:t>
              </a:r>
            </a:p>
          </p:txBody>
        </p:sp>
      </p:grpSp>
      <p:grpSp>
        <p:nvGrpSpPr>
          <p:cNvPr id="29" name="灰色3"/>
          <p:cNvGrpSpPr/>
          <p:nvPr/>
        </p:nvGrpSpPr>
        <p:grpSpPr bwMode="auto">
          <a:xfrm>
            <a:off x="5569883" y="3615668"/>
            <a:ext cx="1812264" cy="462706"/>
            <a:chOff x="2309" y="1872"/>
            <a:chExt cx="1915" cy="749"/>
          </a:xfrm>
        </p:grpSpPr>
        <p:pic>
          <p:nvPicPr>
            <p:cNvPr id="30" name="Picture 22" descr="shadow_1_m"/>
            <p:cNvPicPr>
              <a:picLocks noChangeAspect="1" noChangeArrowheads="1"/>
            </p:cNvPicPr>
            <p:nvPr/>
          </p:nvPicPr>
          <p:blipFill>
            <a:blip r:embed="rId3" cstate="print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09" y="2352"/>
              <a:ext cx="1915" cy="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1" name="Group 23"/>
            <p:cNvGrpSpPr/>
            <p:nvPr/>
          </p:nvGrpSpPr>
          <p:grpSpPr bwMode="auto">
            <a:xfrm>
              <a:off x="2310" y="1872"/>
              <a:ext cx="1901" cy="645"/>
              <a:chOff x="2310" y="1872"/>
              <a:chExt cx="1901" cy="645"/>
            </a:xfrm>
          </p:grpSpPr>
          <p:sp>
            <p:nvSpPr>
              <p:cNvPr id="32" name="Oval 24"/>
              <p:cNvSpPr>
                <a:spLocks noChangeArrowheads="1"/>
              </p:cNvSpPr>
              <p:nvPr/>
            </p:nvSpPr>
            <p:spPr bwMode="gray">
              <a:xfrm>
                <a:off x="2316" y="1872"/>
                <a:ext cx="1895" cy="64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63529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>
                        <a:alpha val="50000"/>
                      </a:srgbClr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6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" name="Oval 25"/>
              <p:cNvSpPr>
                <a:spLocks noChangeArrowheads="1"/>
              </p:cNvSpPr>
              <p:nvPr/>
            </p:nvSpPr>
            <p:spPr bwMode="gray">
              <a:xfrm>
                <a:off x="2310" y="1872"/>
                <a:ext cx="1901" cy="555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C0C0C0">
                      <a:gamma/>
                      <a:tint val="33725"/>
                      <a:invGamma/>
                    </a:srgbClr>
                  </a:gs>
                </a:gsLst>
                <a:lin ang="5400000" scaled="1"/>
              </a:gradFill>
              <a:ln w="9525" algn="ctr">
                <a:solidFill>
                  <a:srgbClr val="FFFFFF">
                    <a:alpha val="50000"/>
                  </a:srgbClr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6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4" name="文本3"/>
          <p:cNvGrpSpPr/>
          <p:nvPr/>
        </p:nvGrpSpPr>
        <p:grpSpPr>
          <a:xfrm>
            <a:off x="5819681" y="2512581"/>
            <a:ext cx="1312672" cy="1311795"/>
            <a:chOff x="6235573" y="2207108"/>
            <a:chExt cx="1750229" cy="1749060"/>
          </a:xfrm>
        </p:grpSpPr>
        <p:sp>
          <p:nvSpPr>
            <p:cNvPr id="35" name="椭圆 34"/>
            <p:cNvSpPr/>
            <p:nvPr/>
          </p:nvSpPr>
          <p:spPr bwMode="auto">
            <a:xfrm>
              <a:off x="6235573" y="2207108"/>
              <a:ext cx="1750229" cy="1749060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4800" b="1" kern="0" dirty="0">
                <a:solidFill>
                  <a:sysClr val="window" lastClr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36" name="椭圆 35"/>
            <p:cNvSpPr/>
            <p:nvPr/>
          </p:nvSpPr>
          <p:spPr bwMode="auto">
            <a:xfrm>
              <a:off x="6544101" y="2522760"/>
              <a:ext cx="1133172" cy="1132415"/>
            </a:xfrm>
            <a:prstGeom prst="ellips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b="1" kern="0" dirty="0">
                  <a:solidFill>
                    <a:srgbClr val="F9F9F9"/>
                  </a:solidFill>
                  <a:latin typeface="微软雅黑" panose="020B0503020204020204" charset="-122"/>
                </a:rPr>
                <a:t>愿景</a:t>
              </a:r>
            </a:p>
          </p:txBody>
        </p:sp>
      </p:grpSp>
      <p:grpSp>
        <p:nvGrpSpPr>
          <p:cNvPr id="37" name="箭头1"/>
          <p:cNvGrpSpPr/>
          <p:nvPr/>
        </p:nvGrpSpPr>
        <p:grpSpPr>
          <a:xfrm>
            <a:off x="1669367" y="3995285"/>
            <a:ext cx="5805264" cy="350135"/>
            <a:chOff x="701823" y="4184046"/>
            <a:chExt cx="7740352" cy="466846"/>
          </a:xfrm>
        </p:grpSpPr>
        <p:sp>
          <p:nvSpPr>
            <p:cNvPr id="38" name="AutoShape 6"/>
            <p:cNvSpPr>
              <a:spLocks noChangeArrowheads="1"/>
            </p:cNvSpPr>
            <p:nvPr/>
          </p:nvSpPr>
          <p:spPr bwMode="gray">
            <a:xfrm rot="5400000" flipV="1">
              <a:off x="4338576" y="547293"/>
              <a:ext cx="466846" cy="7740352"/>
            </a:xfrm>
            <a:prstGeom prst="can">
              <a:avLst>
                <a:gd name="adj" fmla="val 22946"/>
              </a:avLst>
            </a:prstGeom>
            <a:gradFill rotWithShape="1">
              <a:gsLst>
                <a:gs pos="0">
                  <a:srgbClr val="EAEAEA">
                    <a:gamma/>
                    <a:shade val="63529"/>
                    <a:invGamma/>
                    <a:alpha val="20000"/>
                  </a:srgbClr>
                </a:gs>
                <a:gs pos="50000">
                  <a:srgbClr val="EAEAEA">
                    <a:alpha val="20000"/>
                  </a:srgbClr>
                </a:gs>
                <a:gs pos="100000">
                  <a:srgbClr val="EAEAEA">
                    <a:gamma/>
                    <a:shade val="63529"/>
                    <a:invGamma/>
                    <a:alpha val="20000"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6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右箭头 38"/>
            <p:cNvSpPr/>
            <p:nvPr/>
          </p:nvSpPr>
          <p:spPr>
            <a:xfrm>
              <a:off x="3136125" y="4265083"/>
              <a:ext cx="333061" cy="304772"/>
            </a:xfrm>
            <a:prstGeom prst="rightArrow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innerShdw blurRad="114300">
                <a:prstClr val="black">
                  <a:alpha val="27000"/>
                </a:prstClr>
              </a:inn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3600" kern="0">
                <a:solidFill>
                  <a:srgbClr val="4D4D4D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0" name="右箭头 39"/>
            <p:cNvSpPr/>
            <p:nvPr/>
          </p:nvSpPr>
          <p:spPr>
            <a:xfrm>
              <a:off x="5674812" y="4265083"/>
              <a:ext cx="333061" cy="304772"/>
            </a:xfrm>
            <a:prstGeom prst="rightArrow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innerShdw blurRad="114300">
                <a:prstClr val="black">
                  <a:alpha val="27000"/>
                </a:prstClr>
              </a:inn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3600" kern="0">
                <a:solidFill>
                  <a:srgbClr val="4D4D4D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  <p:sp>
        <p:nvSpPr>
          <p:cNvPr id="10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灰色1"/>
          <p:cNvGrpSpPr/>
          <p:nvPr/>
        </p:nvGrpSpPr>
        <p:grpSpPr bwMode="auto">
          <a:xfrm>
            <a:off x="1356335" y="3527319"/>
            <a:ext cx="1590684" cy="406133"/>
            <a:chOff x="2309" y="1872"/>
            <a:chExt cx="1915" cy="749"/>
          </a:xfrm>
        </p:grpSpPr>
        <p:pic>
          <p:nvPicPr>
            <p:cNvPr id="3" name="Picture 22" descr="shadow_1_m"/>
            <p:cNvPicPr>
              <a:picLocks noChangeAspect="1" noChangeArrowheads="1"/>
            </p:cNvPicPr>
            <p:nvPr/>
          </p:nvPicPr>
          <p:blipFill>
            <a:blip r:embed="rId3" cstate="print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09" y="2352"/>
              <a:ext cx="1915" cy="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23"/>
            <p:cNvGrpSpPr/>
            <p:nvPr/>
          </p:nvGrpSpPr>
          <p:grpSpPr bwMode="auto">
            <a:xfrm>
              <a:off x="2310" y="1872"/>
              <a:ext cx="1901" cy="645"/>
              <a:chOff x="2310" y="1872"/>
              <a:chExt cx="1901" cy="645"/>
            </a:xfrm>
          </p:grpSpPr>
          <p:sp>
            <p:nvSpPr>
              <p:cNvPr id="5" name="Oval 24"/>
              <p:cNvSpPr>
                <a:spLocks noChangeArrowheads="1"/>
              </p:cNvSpPr>
              <p:nvPr/>
            </p:nvSpPr>
            <p:spPr bwMode="gray">
              <a:xfrm>
                <a:off x="2316" y="1872"/>
                <a:ext cx="1895" cy="64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63529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>
                        <a:alpha val="50000"/>
                      </a:srgbClr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" name="Oval 25"/>
              <p:cNvSpPr>
                <a:spLocks noChangeArrowheads="1"/>
              </p:cNvSpPr>
              <p:nvPr/>
            </p:nvSpPr>
            <p:spPr bwMode="gray">
              <a:xfrm>
                <a:off x="2310" y="1872"/>
                <a:ext cx="1901" cy="555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C0C0C0">
                      <a:gamma/>
                      <a:tint val="33725"/>
                      <a:invGamma/>
                    </a:srgbClr>
                  </a:gs>
                </a:gsLst>
                <a:lin ang="5400000" scaled="1"/>
              </a:gradFill>
              <a:ln w="9525" algn="ctr">
                <a:solidFill>
                  <a:srgbClr val="FFFFFF">
                    <a:alpha val="50000"/>
                  </a:srgbClr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7" name="文本1"/>
          <p:cNvGrpSpPr/>
          <p:nvPr/>
        </p:nvGrpSpPr>
        <p:grpSpPr>
          <a:xfrm>
            <a:off x="1575590" y="2559104"/>
            <a:ext cx="1152176" cy="1151406"/>
            <a:chOff x="576786" y="2269139"/>
            <a:chExt cx="1536234" cy="1535208"/>
          </a:xfrm>
        </p:grpSpPr>
        <p:sp>
          <p:nvSpPr>
            <p:cNvPr id="8" name="椭圆 7"/>
            <p:cNvSpPr/>
            <p:nvPr/>
          </p:nvSpPr>
          <p:spPr bwMode="auto">
            <a:xfrm>
              <a:off x="576786" y="2269139"/>
              <a:ext cx="1536234" cy="1535208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4000" b="1" kern="0" dirty="0">
                <a:solidFill>
                  <a:sysClr val="window" lastClr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9" name="椭圆 8"/>
            <p:cNvSpPr/>
            <p:nvPr/>
          </p:nvSpPr>
          <p:spPr bwMode="auto">
            <a:xfrm>
              <a:off x="847591" y="2546197"/>
              <a:ext cx="994622" cy="993958"/>
            </a:xfrm>
            <a:prstGeom prst="ellips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b="1" kern="0" dirty="0">
                  <a:solidFill>
                    <a:srgbClr val="F9F9F9"/>
                  </a:solidFill>
                  <a:latin typeface="微软雅黑" panose="020B0503020204020204" charset="-122"/>
                </a:rPr>
                <a:t>自然环境</a:t>
              </a:r>
            </a:p>
          </p:txBody>
        </p:sp>
      </p:grpSp>
      <p:grpSp>
        <p:nvGrpSpPr>
          <p:cNvPr id="10" name="灰色2"/>
          <p:cNvGrpSpPr/>
          <p:nvPr/>
        </p:nvGrpSpPr>
        <p:grpSpPr bwMode="auto">
          <a:xfrm>
            <a:off x="2975924" y="3527319"/>
            <a:ext cx="1590684" cy="406133"/>
            <a:chOff x="2309" y="1872"/>
            <a:chExt cx="1915" cy="749"/>
          </a:xfrm>
        </p:grpSpPr>
        <p:pic>
          <p:nvPicPr>
            <p:cNvPr id="11" name="Picture 22" descr="shadow_1_m"/>
            <p:cNvPicPr>
              <a:picLocks noChangeAspect="1" noChangeArrowheads="1"/>
            </p:cNvPicPr>
            <p:nvPr/>
          </p:nvPicPr>
          <p:blipFill>
            <a:blip r:embed="rId3" cstate="print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09" y="2352"/>
              <a:ext cx="1915" cy="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23"/>
            <p:cNvGrpSpPr/>
            <p:nvPr/>
          </p:nvGrpSpPr>
          <p:grpSpPr bwMode="auto">
            <a:xfrm>
              <a:off x="2310" y="1872"/>
              <a:ext cx="1901" cy="645"/>
              <a:chOff x="2310" y="1872"/>
              <a:chExt cx="1901" cy="645"/>
            </a:xfrm>
          </p:grpSpPr>
          <p:sp>
            <p:nvSpPr>
              <p:cNvPr id="13" name="Oval 24"/>
              <p:cNvSpPr>
                <a:spLocks noChangeArrowheads="1"/>
              </p:cNvSpPr>
              <p:nvPr/>
            </p:nvSpPr>
            <p:spPr bwMode="gray">
              <a:xfrm>
                <a:off x="2316" y="1872"/>
                <a:ext cx="1895" cy="64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63529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>
                        <a:alpha val="50000"/>
                      </a:srgbClr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Oval 25"/>
              <p:cNvSpPr>
                <a:spLocks noChangeArrowheads="1"/>
              </p:cNvSpPr>
              <p:nvPr/>
            </p:nvSpPr>
            <p:spPr bwMode="gray">
              <a:xfrm>
                <a:off x="2310" y="1872"/>
                <a:ext cx="1901" cy="555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C0C0C0">
                      <a:gamma/>
                      <a:tint val="33725"/>
                      <a:invGamma/>
                    </a:srgbClr>
                  </a:gs>
                </a:gsLst>
                <a:lin ang="5400000" scaled="1"/>
              </a:gradFill>
              <a:ln w="9525" algn="ctr">
                <a:solidFill>
                  <a:srgbClr val="FFFFFF">
                    <a:alpha val="50000"/>
                  </a:srgbClr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15" name="文本2"/>
          <p:cNvGrpSpPr/>
          <p:nvPr/>
        </p:nvGrpSpPr>
        <p:grpSpPr>
          <a:xfrm>
            <a:off x="3195179" y="2559104"/>
            <a:ext cx="1152176" cy="1151406"/>
            <a:chOff x="2736239" y="2269139"/>
            <a:chExt cx="1536234" cy="1535208"/>
          </a:xfrm>
        </p:grpSpPr>
        <p:sp>
          <p:nvSpPr>
            <p:cNvPr id="16" name="椭圆 15"/>
            <p:cNvSpPr/>
            <p:nvPr/>
          </p:nvSpPr>
          <p:spPr bwMode="auto">
            <a:xfrm>
              <a:off x="2736239" y="2269139"/>
              <a:ext cx="1536234" cy="1535208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4000" b="1" kern="0" dirty="0">
                <a:solidFill>
                  <a:sysClr val="window" lastClr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7" name="椭圆 16"/>
            <p:cNvSpPr/>
            <p:nvPr/>
          </p:nvSpPr>
          <p:spPr bwMode="auto">
            <a:xfrm>
              <a:off x="3007044" y="2546197"/>
              <a:ext cx="994622" cy="993958"/>
            </a:xfrm>
            <a:prstGeom prst="ellips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b="1" kern="0" dirty="0">
                  <a:solidFill>
                    <a:srgbClr val="F9F9F9"/>
                  </a:solidFill>
                  <a:latin typeface="微软雅黑" panose="020B0503020204020204" charset="-122"/>
                </a:rPr>
                <a:t>产业基础</a:t>
              </a:r>
            </a:p>
          </p:txBody>
        </p:sp>
      </p:grpSp>
      <p:grpSp>
        <p:nvGrpSpPr>
          <p:cNvPr id="18" name="灰色3"/>
          <p:cNvGrpSpPr/>
          <p:nvPr/>
        </p:nvGrpSpPr>
        <p:grpSpPr bwMode="auto">
          <a:xfrm>
            <a:off x="4595513" y="3527319"/>
            <a:ext cx="1590684" cy="406133"/>
            <a:chOff x="2309" y="1872"/>
            <a:chExt cx="1915" cy="749"/>
          </a:xfrm>
        </p:grpSpPr>
        <p:pic>
          <p:nvPicPr>
            <p:cNvPr id="19" name="Picture 22" descr="shadow_1_m"/>
            <p:cNvPicPr>
              <a:picLocks noChangeAspect="1" noChangeArrowheads="1"/>
            </p:cNvPicPr>
            <p:nvPr/>
          </p:nvPicPr>
          <p:blipFill>
            <a:blip r:embed="rId3" cstate="print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09" y="2352"/>
              <a:ext cx="1915" cy="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" name="Group 23"/>
            <p:cNvGrpSpPr/>
            <p:nvPr/>
          </p:nvGrpSpPr>
          <p:grpSpPr bwMode="auto">
            <a:xfrm>
              <a:off x="2310" y="1872"/>
              <a:ext cx="1901" cy="645"/>
              <a:chOff x="2310" y="1872"/>
              <a:chExt cx="1901" cy="645"/>
            </a:xfrm>
          </p:grpSpPr>
          <p:sp>
            <p:nvSpPr>
              <p:cNvPr id="21" name="Oval 24"/>
              <p:cNvSpPr>
                <a:spLocks noChangeArrowheads="1"/>
              </p:cNvSpPr>
              <p:nvPr/>
            </p:nvSpPr>
            <p:spPr bwMode="gray">
              <a:xfrm>
                <a:off x="2316" y="1872"/>
                <a:ext cx="1895" cy="64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63529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>
                        <a:alpha val="50000"/>
                      </a:srgbClr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Oval 25"/>
              <p:cNvSpPr>
                <a:spLocks noChangeArrowheads="1"/>
              </p:cNvSpPr>
              <p:nvPr/>
            </p:nvSpPr>
            <p:spPr bwMode="gray">
              <a:xfrm>
                <a:off x="2310" y="1872"/>
                <a:ext cx="1901" cy="555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C0C0C0">
                      <a:gamma/>
                      <a:tint val="33725"/>
                      <a:invGamma/>
                    </a:srgbClr>
                  </a:gs>
                </a:gsLst>
                <a:lin ang="5400000" scaled="1"/>
              </a:gradFill>
              <a:ln w="9525" algn="ctr">
                <a:solidFill>
                  <a:srgbClr val="FFFFFF">
                    <a:alpha val="50000"/>
                  </a:srgbClr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23" name="文本3"/>
          <p:cNvGrpSpPr/>
          <p:nvPr/>
        </p:nvGrpSpPr>
        <p:grpSpPr>
          <a:xfrm>
            <a:off x="4814768" y="2559104"/>
            <a:ext cx="1152176" cy="1151406"/>
            <a:chOff x="4895691" y="2269139"/>
            <a:chExt cx="1536234" cy="1535208"/>
          </a:xfrm>
        </p:grpSpPr>
        <p:sp>
          <p:nvSpPr>
            <p:cNvPr id="24" name="椭圆 23"/>
            <p:cNvSpPr/>
            <p:nvPr/>
          </p:nvSpPr>
          <p:spPr bwMode="auto">
            <a:xfrm>
              <a:off x="4895691" y="2269139"/>
              <a:ext cx="1536234" cy="1535208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4000" b="1" kern="0" dirty="0">
                <a:solidFill>
                  <a:sysClr val="window" lastClr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5" name="椭圆 24"/>
            <p:cNvSpPr/>
            <p:nvPr/>
          </p:nvSpPr>
          <p:spPr bwMode="auto">
            <a:xfrm>
              <a:off x="5166496" y="2546197"/>
              <a:ext cx="994622" cy="993958"/>
            </a:xfrm>
            <a:prstGeom prst="ellips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b="1" kern="0" dirty="0">
                  <a:solidFill>
                    <a:srgbClr val="F9F9F9"/>
                  </a:solidFill>
                  <a:latin typeface="微软雅黑" panose="020B0503020204020204" charset="-122"/>
                </a:rPr>
                <a:t>设施基础</a:t>
              </a:r>
            </a:p>
          </p:txBody>
        </p:sp>
      </p:grpSp>
      <p:grpSp>
        <p:nvGrpSpPr>
          <p:cNvPr id="26" name="灰色4"/>
          <p:cNvGrpSpPr/>
          <p:nvPr/>
        </p:nvGrpSpPr>
        <p:grpSpPr bwMode="auto">
          <a:xfrm>
            <a:off x="6215102" y="3527319"/>
            <a:ext cx="1590684" cy="406133"/>
            <a:chOff x="2309" y="1872"/>
            <a:chExt cx="1915" cy="749"/>
          </a:xfrm>
        </p:grpSpPr>
        <p:pic>
          <p:nvPicPr>
            <p:cNvPr id="27" name="Picture 22" descr="shadow_1_m"/>
            <p:cNvPicPr>
              <a:picLocks noChangeAspect="1" noChangeArrowheads="1"/>
            </p:cNvPicPr>
            <p:nvPr/>
          </p:nvPicPr>
          <p:blipFill>
            <a:blip r:embed="rId3" cstate="print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09" y="2352"/>
              <a:ext cx="1915" cy="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 23"/>
            <p:cNvGrpSpPr/>
            <p:nvPr/>
          </p:nvGrpSpPr>
          <p:grpSpPr bwMode="auto">
            <a:xfrm>
              <a:off x="2310" y="1872"/>
              <a:ext cx="1901" cy="645"/>
              <a:chOff x="2310" y="1872"/>
              <a:chExt cx="1901" cy="645"/>
            </a:xfrm>
          </p:grpSpPr>
          <p:sp>
            <p:nvSpPr>
              <p:cNvPr id="29" name="Oval 24"/>
              <p:cNvSpPr>
                <a:spLocks noChangeArrowheads="1"/>
              </p:cNvSpPr>
              <p:nvPr/>
            </p:nvSpPr>
            <p:spPr bwMode="gray">
              <a:xfrm>
                <a:off x="2316" y="1872"/>
                <a:ext cx="1895" cy="64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63529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>
                        <a:alpha val="50000"/>
                      </a:srgbClr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Oval 25"/>
              <p:cNvSpPr>
                <a:spLocks noChangeArrowheads="1"/>
              </p:cNvSpPr>
              <p:nvPr/>
            </p:nvSpPr>
            <p:spPr bwMode="gray">
              <a:xfrm>
                <a:off x="2310" y="1872"/>
                <a:ext cx="1901" cy="555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C0C0C0">
                      <a:gamma/>
                      <a:tint val="33725"/>
                      <a:invGamma/>
                    </a:srgbClr>
                  </a:gs>
                </a:gsLst>
                <a:lin ang="5400000" scaled="1"/>
              </a:gradFill>
              <a:ln w="9525" algn="ctr">
                <a:solidFill>
                  <a:srgbClr val="FFFFFF">
                    <a:alpha val="50000"/>
                  </a:srgbClr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1" name="文本4"/>
          <p:cNvGrpSpPr/>
          <p:nvPr/>
        </p:nvGrpSpPr>
        <p:grpSpPr>
          <a:xfrm>
            <a:off x="6434357" y="2559104"/>
            <a:ext cx="1152176" cy="1151406"/>
            <a:chOff x="7055142" y="2269139"/>
            <a:chExt cx="1536234" cy="1535208"/>
          </a:xfrm>
        </p:grpSpPr>
        <p:sp>
          <p:nvSpPr>
            <p:cNvPr id="32" name="椭圆 31"/>
            <p:cNvSpPr/>
            <p:nvPr/>
          </p:nvSpPr>
          <p:spPr bwMode="auto">
            <a:xfrm>
              <a:off x="7055142" y="2269139"/>
              <a:ext cx="1536234" cy="1535208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4000" b="1" kern="0" dirty="0">
                <a:solidFill>
                  <a:sysClr val="window" lastClr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33" name="椭圆 32"/>
            <p:cNvSpPr/>
            <p:nvPr/>
          </p:nvSpPr>
          <p:spPr bwMode="auto">
            <a:xfrm>
              <a:off x="7325947" y="2546197"/>
              <a:ext cx="994622" cy="993958"/>
            </a:xfrm>
            <a:prstGeom prst="ellips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b="1" kern="0" dirty="0">
                  <a:solidFill>
                    <a:srgbClr val="F9F9F9"/>
                  </a:solidFill>
                  <a:latin typeface="微软雅黑" panose="020B0503020204020204" charset="-122"/>
                </a:rPr>
                <a:t>项目背景</a:t>
              </a:r>
              <a:endParaRPr lang="zh-CN" altLang="en-US" sz="1100" b="1" kern="0" dirty="0">
                <a:solidFill>
                  <a:srgbClr val="F9F9F9"/>
                </a:solidFill>
                <a:latin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4" name="箭头1"/>
          <p:cNvGrpSpPr/>
          <p:nvPr/>
        </p:nvGrpSpPr>
        <p:grpSpPr>
          <a:xfrm>
            <a:off x="1278902" y="3901661"/>
            <a:ext cx="6586196" cy="397235"/>
            <a:chOff x="181202" y="4059214"/>
            <a:chExt cx="8781595" cy="529647"/>
          </a:xfrm>
        </p:grpSpPr>
        <p:sp>
          <p:nvSpPr>
            <p:cNvPr id="35" name="AutoShape 6"/>
            <p:cNvSpPr>
              <a:spLocks noChangeArrowheads="1"/>
            </p:cNvSpPr>
            <p:nvPr/>
          </p:nvSpPr>
          <p:spPr bwMode="gray">
            <a:xfrm rot="5400000" flipV="1">
              <a:off x="4307176" y="-66760"/>
              <a:ext cx="529647" cy="8781595"/>
            </a:xfrm>
            <a:prstGeom prst="can">
              <a:avLst>
                <a:gd name="adj" fmla="val 22946"/>
              </a:avLst>
            </a:prstGeom>
            <a:gradFill rotWithShape="1">
              <a:gsLst>
                <a:gs pos="0">
                  <a:srgbClr val="EAEAEA">
                    <a:gamma/>
                    <a:shade val="63529"/>
                    <a:invGamma/>
                    <a:alpha val="20000"/>
                  </a:srgbClr>
                </a:gs>
                <a:gs pos="50000">
                  <a:srgbClr val="EAEAEA">
                    <a:alpha val="20000"/>
                  </a:srgbClr>
                </a:gs>
                <a:gs pos="100000">
                  <a:srgbClr val="EAEAEA">
                    <a:gamma/>
                    <a:shade val="63529"/>
                    <a:invGamma/>
                    <a:alpha val="20000"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右箭头 35"/>
            <p:cNvSpPr/>
            <p:nvPr/>
          </p:nvSpPr>
          <p:spPr>
            <a:xfrm>
              <a:off x="2235696" y="4151153"/>
              <a:ext cx="377865" cy="345770"/>
            </a:xfrm>
            <a:prstGeom prst="rightArrow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innerShdw blurRad="114300">
                <a:prstClr val="black">
                  <a:alpha val="27000"/>
                </a:prstClr>
              </a:inn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800" kern="0">
                <a:solidFill>
                  <a:srgbClr val="4D4D4D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7" name="右箭头 36"/>
            <p:cNvSpPr/>
            <p:nvPr/>
          </p:nvSpPr>
          <p:spPr>
            <a:xfrm>
              <a:off x="6554600" y="4151153"/>
              <a:ext cx="377865" cy="345770"/>
            </a:xfrm>
            <a:prstGeom prst="rightArrow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innerShdw blurRad="114300">
                <a:prstClr val="black">
                  <a:alpha val="27000"/>
                </a:prstClr>
              </a:inn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800" kern="0">
                <a:solidFill>
                  <a:srgbClr val="4D4D4D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8" name="右箭头 37"/>
            <p:cNvSpPr/>
            <p:nvPr/>
          </p:nvSpPr>
          <p:spPr>
            <a:xfrm>
              <a:off x="4395148" y="4151153"/>
              <a:ext cx="377865" cy="345770"/>
            </a:xfrm>
            <a:prstGeom prst="rightArrow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innerShdw blurRad="114300">
                <a:prstClr val="black">
                  <a:alpha val="27000"/>
                </a:prstClr>
              </a:inn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800" kern="0">
                <a:solidFill>
                  <a:srgbClr val="4D4D4D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755609" y="1752255"/>
            <a:ext cx="1308735" cy="598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300" b="1" dirty="0">
                <a:solidFill>
                  <a:srgbClr val="005696"/>
                </a:solidFill>
                <a:effectLst/>
              </a:rPr>
              <a:t>背   景</a:t>
            </a:r>
          </a:p>
        </p:txBody>
      </p:sp>
      <p:sp>
        <p:nvSpPr>
          <p:cNvPr id="42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6095524" y="1005840"/>
            <a:ext cx="3004661" cy="121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100"/>
          </a:p>
          <a:p>
            <a:endParaRPr lang="zh-CN" altLang="en-US" sz="100"/>
          </a:p>
        </p:txBody>
      </p:sp>
      <p:sp>
        <p:nvSpPr>
          <p:cNvPr id="19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  <p:grpSp>
        <p:nvGrpSpPr>
          <p:cNvPr id="22" name="组合 16">
            <a:extLst>
              <a:ext uri="{FF2B5EF4-FFF2-40B4-BE49-F238E27FC236}">
                <a16:creationId xmlns:a16="http://schemas.microsoft.com/office/drawing/2014/main" id="{2DE257D9-F80A-4258-AF7E-67ADDA4883DF}"/>
              </a:ext>
            </a:extLst>
          </p:cNvPr>
          <p:cNvGrpSpPr/>
          <p:nvPr/>
        </p:nvGrpSpPr>
        <p:grpSpPr bwMode="auto">
          <a:xfrm>
            <a:off x="2646761" y="2294335"/>
            <a:ext cx="5985953" cy="623887"/>
            <a:chOff x="3212323" y="1942243"/>
            <a:chExt cx="5180320" cy="539932"/>
          </a:xfrm>
        </p:grpSpPr>
        <p:sp>
          <p:nvSpPr>
            <p:cNvPr id="23" name="右箭头 3">
              <a:extLst>
                <a:ext uri="{FF2B5EF4-FFF2-40B4-BE49-F238E27FC236}">
                  <a16:creationId xmlns:a16="http://schemas.microsoft.com/office/drawing/2014/main" id="{A1275D50-85D0-4B25-BD26-838EE285D71A}"/>
                </a:ext>
              </a:extLst>
            </p:cNvPr>
            <p:cNvSpPr/>
            <p:nvPr/>
          </p:nvSpPr>
          <p:spPr>
            <a:xfrm>
              <a:off x="3212323" y="1942243"/>
              <a:ext cx="2237990" cy="539932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" name="TextBox 61">
              <a:extLst>
                <a:ext uri="{FF2B5EF4-FFF2-40B4-BE49-F238E27FC236}">
                  <a16:creationId xmlns:a16="http://schemas.microsoft.com/office/drawing/2014/main" id="{EAB5AA02-089C-4086-BF93-99A5B27B0B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112" y="2033087"/>
              <a:ext cx="2812531" cy="3583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元谋县位于云南省楚雄州北部金沙江干热河谷地带，</a:t>
              </a:r>
            </a:p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属南亚热带干热河谷气候。</a:t>
              </a:r>
              <a:endParaRPr lang="zh-CN" altLang="en-US" sz="1050" kern="0" dirty="0">
                <a:solidFill>
                  <a:srgbClr val="7D7D7D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25" name="组合 27">
            <a:extLst>
              <a:ext uri="{FF2B5EF4-FFF2-40B4-BE49-F238E27FC236}">
                <a16:creationId xmlns:a16="http://schemas.microsoft.com/office/drawing/2014/main" id="{A317CE18-9650-4958-86BF-605B7AB29D59}"/>
              </a:ext>
            </a:extLst>
          </p:cNvPr>
          <p:cNvGrpSpPr/>
          <p:nvPr/>
        </p:nvGrpSpPr>
        <p:grpSpPr bwMode="auto">
          <a:xfrm>
            <a:off x="2646761" y="2982516"/>
            <a:ext cx="5891338" cy="623887"/>
            <a:chOff x="3212323" y="2537817"/>
            <a:chExt cx="5098439" cy="539932"/>
          </a:xfrm>
        </p:grpSpPr>
        <p:sp>
          <p:nvSpPr>
            <p:cNvPr id="26" name="右箭头 6">
              <a:extLst>
                <a:ext uri="{FF2B5EF4-FFF2-40B4-BE49-F238E27FC236}">
                  <a16:creationId xmlns:a16="http://schemas.microsoft.com/office/drawing/2014/main" id="{2D881355-6C81-4A36-B141-140CBA9AF077}"/>
                </a:ext>
              </a:extLst>
            </p:cNvPr>
            <p:cNvSpPr/>
            <p:nvPr/>
          </p:nvSpPr>
          <p:spPr>
            <a:xfrm>
              <a:off x="3212323" y="2537817"/>
              <a:ext cx="2008214" cy="539932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182880" indent="-18288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endParaRPr lang="zh-CN" altLang="en-US" sz="1050" kern="0">
                <a:solidFill>
                  <a:prstClr val="whit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7" name="TextBox 61">
              <a:extLst>
                <a:ext uri="{FF2B5EF4-FFF2-40B4-BE49-F238E27FC236}">
                  <a16:creationId xmlns:a16="http://schemas.microsoft.com/office/drawing/2014/main" id="{CC481D24-78E0-4778-814F-7230B2CBF8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112" y="2558225"/>
              <a:ext cx="2730650" cy="498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全县年平均气温</a:t>
              </a:r>
              <a:r>
                <a:rPr lang="en-US" altLang="zh-CN" sz="1050" dirty="0">
                  <a:sym typeface="+mn-ea"/>
                </a:rPr>
                <a:t>21.5℃</a:t>
              </a:r>
              <a:r>
                <a:rPr lang="zh-CN" altLang="en-US" sz="1050" dirty="0">
                  <a:sym typeface="+mn-ea"/>
                </a:rPr>
                <a:t>，极端最高气温达</a:t>
              </a:r>
              <a:r>
                <a:rPr lang="en-US" altLang="zh-CN" sz="1050" dirty="0">
                  <a:sym typeface="+mn-ea"/>
                </a:rPr>
                <a:t>42℃</a:t>
              </a:r>
              <a:r>
                <a:rPr lang="zh-CN" altLang="en-US" sz="1050" dirty="0">
                  <a:sym typeface="+mn-ea"/>
                </a:rPr>
                <a:t>，年</a:t>
              </a:r>
            </a:p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均降雨量</a:t>
              </a:r>
              <a:r>
                <a:rPr lang="en-US" altLang="zh-CN" sz="1050" dirty="0">
                  <a:sym typeface="+mn-ea"/>
                </a:rPr>
                <a:t>638</a:t>
              </a:r>
              <a:r>
                <a:rPr lang="zh-CN" altLang="en-US" sz="1050" dirty="0">
                  <a:sym typeface="+mn-ea"/>
                </a:rPr>
                <a:t>毫米，年均蒸发量</a:t>
              </a:r>
              <a:r>
                <a:rPr lang="en-US" altLang="zh-CN" sz="1050" dirty="0">
                  <a:sym typeface="+mn-ea"/>
                </a:rPr>
                <a:t>3640.5</a:t>
              </a:r>
              <a:r>
                <a:rPr lang="zh-CN" altLang="en-US" sz="1050" dirty="0">
                  <a:sym typeface="+mn-ea"/>
                </a:rPr>
                <a:t>毫米，年蒸发</a:t>
              </a:r>
            </a:p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量是降雨量的</a:t>
              </a:r>
              <a:r>
                <a:rPr lang="en-US" altLang="zh-CN" sz="1050" dirty="0">
                  <a:sym typeface="+mn-ea"/>
                </a:rPr>
                <a:t>6</a:t>
              </a:r>
              <a:r>
                <a:rPr lang="zh-CN" altLang="en-US" sz="1050" dirty="0">
                  <a:sym typeface="+mn-ea"/>
                </a:rPr>
                <a:t>倍多。</a:t>
              </a:r>
              <a:endParaRPr lang="zh-CN" altLang="en-US" sz="1050" kern="0">
                <a:solidFill>
                  <a:srgbClr val="7D7D7D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28" name="组合 28">
            <a:extLst>
              <a:ext uri="{FF2B5EF4-FFF2-40B4-BE49-F238E27FC236}">
                <a16:creationId xmlns:a16="http://schemas.microsoft.com/office/drawing/2014/main" id="{09B71958-59E3-423B-907C-B3D061B5BC0D}"/>
              </a:ext>
            </a:extLst>
          </p:cNvPr>
          <p:cNvGrpSpPr/>
          <p:nvPr/>
        </p:nvGrpSpPr>
        <p:grpSpPr bwMode="auto">
          <a:xfrm>
            <a:off x="2646760" y="3669506"/>
            <a:ext cx="6023418" cy="623887"/>
            <a:chOff x="3212323" y="3132360"/>
            <a:chExt cx="5212742" cy="539932"/>
          </a:xfrm>
        </p:grpSpPr>
        <p:sp>
          <p:nvSpPr>
            <p:cNvPr id="29" name="右箭头 9">
              <a:extLst>
                <a:ext uri="{FF2B5EF4-FFF2-40B4-BE49-F238E27FC236}">
                  <a16:creationId xmlns:a16="http://schemas.microsoft.com/office/drawing/2014/main" id="{905A181F-3C19-41A7-83EE-72A3C236B295}"/>
                </a:ext>
              </a:extLst>
            </p:cNvPr>
            <p:cNvSpPr/>
            <p:nvPr/>
          </p:nvSpPr>
          <p:spPr>
            <a:xfrm>
              <a:off x="3212323" y="3132360"/>
              <a:ext cx="2237990" cy="539932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0" name="TextBox 61">
              <a:extLst>
                <a:ext uri="{FF2B5EF4-FFF2-40B4-BE49-F238E27FC236}">
                  <a16:creationId xmlns:a16="http://schemas.microsoft.com/office/drawing/2014/main" id="{32F62307-B9B9-429D-A2B9-A3D77FC601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112" y="3223503"/>
              <a:ext cx="2844953" cy="3583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全县耕地面积</a:t>
              </a:r>
              <a:r>
                <a:rPr lang="en-US" altLang="zh-CN" sz="1050" dirty="0">
                  <a:sym typeface="+mn-ea"/>
                </a:rPr>
                <a:t>47</a:t>
              </a:r>
              <a:r>
                <a:rPr lang="zh-CN" altLang="en-US" sz="1050" dirty="0">
                  <a:sym typeface="+mn-ea"/>
                </a:rPr>
                <a:t>万亩，有效灌溉面积仅为</a:t>
              </a:r>
              <a:r>
                <a:rPr lang="en-US" altLang="zh-CN" sz="1050" dirty="0">
                  <a:sym typeface="+mn-ea"/>
                </a:rPr>
                <a:t>23.69</a:t>
              </a:r>
              <a:r>
                <a:rPr lang="zh-CN" altLang="en-US" sz="1050" dirty="0">
                  <a:sym typeface="+mn-ea"/>
                </a:rPr>
                <a:t>万亩，</a:t>
              </a:r>
            </a:p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缺灌率高达</a:t>
              </a:r>
              <a:r>
                <a:rPr lang="en-US" altLang="zh-CN" sz="1050" dirty="0">
                  <a:sym typeface="+mn-ea"/>
                </a:rPr>
                <a:t>44.83%</a:t>
              </a:r>
              <a:r>
                <a:rPr lang="zh-CN" altLang="en-US" sz="1050" dirty="0">
                  <a:sym typeface="+mn-ea"/>
                </a:rPr>
                <a:t>，资源性和工程性缺水问题突出。</a:t>
              </a:r>
              <a:endParaRPr lang="zh-CN" altLang="en-US" sz="1050" kern="0">
                <a:solidFill>
                  <a:srgbClr val="7D7D7D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31" name="组合 29">
            <a:extLst>
              <a:ext uri="{FF2B5EF4-FFF2-40B4-BE49-F238E27FC236}">
                <a16:creationId xmlns:a16="http://schemas.microsoft.com/office/drawing/2014/main" id="{8C95BE93-B4C7-4A00-BB4E-92340DE769DE}"/>
              </a:ext>
            </a:extLst>
          </p:cNvPr>
          <p:cNvGrpSpPr/>
          <p:nvPr/>
        </p:nvGrpSpPr>
        <p:grpSpPr bwMode="auto">
          <a:xfrm>
            <a:off x="2646761" y="4357688"/>
            <a:ext cx="5940233" cy="623887"/>
            <a:chOff x="3212323" y="3727935"/>
            <a:chExt cx="5140753" cy="539932"/>
          </a:xfrm>
        </p:grpSpPr>
        <p:sp>
          <p:nvSpPr>
            <p:cNvPr id="32" name="右箭头 12">
              <a:extLst>
                <a:ext uri="{FF2B5EF4-FFF2-40B4-BE49-F238E27FC236}">
                  <a16:creationId xmlns:a16="http://schemas.microsoft.com/office/drawing/2014/main" id="{11D0080E-30BC-4B3C-B197-41E3A6E28E88}"/>
                </a:ext>
              </a:extLst>
            </p:cNvPr>
            <p:cNvSpPr/>
            <p:nvPr/>
          </p:nvSpPr>
          <p:spPr>
            <a:xfrm>
              <a:off x="3212323" y="3727935"/>
              <a:ext cx="2008214" cy="539932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182880" indent="-18288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endParaRPr lang="zh-CN" altLang="en-US" sz="1050" kern="0">
                <a:solidFill>
                  <a:prstClr val="whit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33" name="TextBox 61">
              <a:extLst>
                <a:ext uri="{FF2B5EF4-FFF2-40B4-BE49-F238E27FC236}">
                  <a16:creationId xmlns:a16="http://schemas.microsoft.com/office/drawing/2014/main" id="{AC8D5370-D700-4BF5-955A-B6CDF21C60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88341" y="3834938"/>
              <a:ext cx="2664735" cy="3583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anchor="ctr">
              <a:spAutoFit/>
            </a:bodyPr>
            <a:lstStyle/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素有“天然温室”之称，是天然植物工厂，也是云南省严重缺水干旱地区之一。</a:t>
              </a:r>
              <a:endParaRPr lang="zh-CN" altLang="en-US" sz="1050" kern="0" dirty="0">
                <a:solidFill>
                  <a:srgbClr val="7D7D7D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34" name="椭圆 33">
            <a:extLst>
              <a:ext uri="{FF2B5EF4-FFF2-40B4-BE49-F238E27FC236}">
                <a16:creationId xmlns:a16="http://schemas.microsoft.com/office/drawing/2014/main" id="{C9D48935-C65E-479B-8AD1-8F6F701327F8}"/>
              </a:ext>
            </a:extLst>
          </p:cNvPr>
          <p:cNvSpPr/>
          <p:nvPr/>
        </p:nvSpPr>
        <p:spPr>
          <a:xfrm>
            <a:off x="1389460" y="2386013"/>
            <a:ext cx="2514600" cy="2514600"/>
          </a:xfrm>
          <a:prstGeom prst="ellipse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kern="0" dirty="0">
                <a:solidFill>
                  <a:srgbClr val="4D4D4D"/>
                </a:solidFill>
                <a:latin typeface="微软雅黑" panose="020B0503020204020204" charset="-122"/>
              </a:rPr>
              <a:t>自然环境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stCxn id="15" idx="0"/>
          </p:cNvCxnSpPr>
          <p:nvPr/>
        </p:nvCxnSpPr>
        <p:spPr>
          <a:xfrm>
            <a:off x="2646760" y="2386013"/>
            <a:ext cx="0" cy="3040856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2646760" y="2386013"/>
            <a:ext cx="0" cy="3040856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32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  <p:grpSp>
        <p:nvGrpSpPr>
          <p:cNvPr id="22" name="组合 16">
            <a:extLst>
              <a:ext uri="{FF2B5EF4-FFF2-40B4-BE49-F238E27FC236}">
                <a16:creationId xmlns:a16="http://schemas.microsoft.com/office/drawing/2014/main" id="{52ADEA12-CE6B-4A12-BDCF-E0478CF4DDE3}"/>
              </a:ext>
            </a:extLst>
          </p:cNvPr>
          <p:cNvGrpSpPr/>
          <p:nvPr/>
        </p:nvGrpSpPr>
        <p:grpSpPr bwMode="auto">
          <a:xfrm>
            <a:off x="2646761" y="2294335"/>
            <a:ext cx="5985953" cy="623887"/>
            <a:chOff x="3212323" y="1942243"/>
            <a:chExt cx="5180320" cy="539932"/>
          </a:xfrm>
        </p:grpSpPr>
        <p:sp>
          <p:nvSpPr>
            <p:cNvPr id="25" name="右箭头 19">
              <a:extLst>
                <a:ext uri="{FF2B5EF4-FFF2-40B4-BE49-F238E27FC236}">
                  <a16:creationId xmlns:a16="http://schemas.microsoft.com/office/drawing/2014/main" id="{C29A843F-B1C0-4671-84FD-88AB4134A395}"/>
                </a:ext>
              </a:extLst>
            </p:cNvPr>
            <p:cNvSpPr/>
            <p:nvPr/>
          </p:nvSpPr>
          <p:spPr>
            <a:xfrm>
              <a:off x="3212323" y="1942243"/>
              <a:ext cx="2237990" cy="539932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TextBox 61">
              <a:extLst>
                <a:ext uri="{FF2B5EF4-FFF2-40B4-BE49-F238E27FC236}">
                  <a16:creationId xmlns:a16="http://schemas.microsoft.com/office/drawing/2014/main" id="{8A211F5B-C4B0-4943-AFEF-2129B1AFB0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112" y="1963016"/>
              <a:ext cx="2812531" cy="498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以西红柿、黄瓜、西葫芦为主，甜玉米、洋葱为辅的</a:t>
              </a:r>
            </a:p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冬早蔬菜种植，占灌区种植面积的</a:t>
              </a:r>
              <a:r>
                <a:rPr lang="en-US" altLang="zh-CN" sz="1050" dirty="0">
                  <a:sym typeface="+mn-ea"/>
                </a:rPr>
                <a:t>55%</a:t>
              </a:r>
              <a:r>
                <a:rPr lang="zh-CN" altLang="en-US" sz="1050" dirty="0">
                  <a:sym typeface="+mn-ea"/>
                </a:rPr>
                <a:t>，年亩均用水</a:t>
              </a:r>
            </a:p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量在</a:t>
              </a:r>
              <a:r>
                <a:rPr lang="en-US" altLang="zh-CN" sz="1050" dirty="0">
                  <a:sym typeface="+mn-ea"/>
                </a:rPr>
                <a:t>896-1228m³</a:t>
              </a:r>
              <a:r>
                <a:rPr lang="zh-CN" altLang="en-US" sz="1050" dirty="0">
                  <a:sym typeface="+mn-ea"/>
                </a:rPr>
                <a:t>左右。</a:t>
              </a:r>
              <a:endParaRPr lang="zh-CN" altLang="en-US" sz="1050" kern="0" dirty="0">
                <a:solidFill>
                  <a:srgbClr val="7D7D7D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35" name="组合 27">
            <a:extLst>
              <a:ext uri="{FF2B5EF4-FFF2-40B4-BE49-F238E27FC236}">
                <a16:creationId xmlns:a16="http://schemas.microsoft.com/office/drawing/2014/main" id="{D8224769-68F1-41F3-9F8A-62732F8EE855}"/>
              </a:ext>
            </a:extLst>
          </p:cNvPr>
          <p:cNvGrpSpPr/>
          <p:nvPr/>
        </p:nvGrpSpPr>
        <p:grpSpPr bwMode="auto">
          <a:xfrm>
            <a:off x="2718674" y="2982516"/>
            <a:ext cx="6215822" cy="623888"/>
            <a:chOff x="3212323" y="2537817"/>
            <a:chExt cx="5379252" cy="539933"/>
          </a:xfrm>
        </p:grpSpPr>
        <p:sp>
          <p:nvSpPr>
            <p:cNvPr id="36" name="右箭头 22">
              <a:extLst>
                <a:ext uri="{FF2B5EF4-FFF2-40B4-BE49-F238E27FC236}">
                  <a16:creationId xmlns:a16="http://schemas.microsoft.com/office/drawing/2014/main" id="{F2CDC9C0-2A05-4D0A-BEAA-76189A34A68E}"/>
                </a:ext>
              </a:extLst>
            </p:cNvPr>
            <p:cNvSpPr/>
            <p:nvPr/>
          </p:nvSpPr>
          <p:spPr>
            <a:xfrm>
              <a:off x="3212323" y="2537817"/>
              <a:ext cx="1946186" cy="539933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182880" indent="-18288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endParaRPr lang="zh-CN" altLang="en-US" sz="1050" kern="0">
                <a:solidFill>
                  <a:prstClr val="whit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37" name="TextBox 61">
              <a:extLst>
                <a:ext uri="{FF2B5EF4-FFF2-40B4-BE49-F238E27FC236}">
                  <a16:creationId xmlns:a16="http://schemas.microsoft.com/office/drawing/2014/main" id="{431DD77C-9B1A-4F08-9B8D-F7C3D7CF9A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112" y="2558221"/>
              <a:ext cx="3011463" cy="4984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以葡萄、青枣为主的果林种植，占灌区种植面积的</a:t>
              </a:r>
              <a:r>
                <a:rPr lang="en-US" altLang="zh-CN" sz="1050" dirty="0">
                  <a:sym typeface="+mn-ea"/>
                </a:rPr>
                <a:t>30%</a:t>
              </a:r>
              <a:r>
                <a:rPr lang="zh-CN" altLang="en-US" sz="1050" dirty="0">
                  <a:sym typeface="+mn-ea"/>
                </a:rPr>
                <a:t>，</a:t>
              </a:r>
            </a:p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葡萄年亩均用水量在</a:t>
              </a:r>
              <a:r>
                <a:rPr lang="en-US" altLang="zh-CN" sz="1050" dirty="0">
                  <a:sym typeface="+mn-ea"/>
                </a:rPr>
                <a:t>900-1200m³</a:t>
              </a:r>
              <a:r>
                <a:rPr lang="zh-CN" altLang="en-US" sz="1050" dirty="0">
                  <a:sym typeface="+mn-ea"/>
                </a:rPr>
                <a:t>左右；青枣年亩均用水</a:t>
              </a:r>
            </a:p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量</a:t>
              </a:r>
              <a:r>
                <a:rPr lang="en-US" altLang="zh-CN" sz="1050" dirty="0">
                  <a:sym typeface="+mn-ea"/>
                </a:rPr>
                <a:t>240-320m³</a:t>
              </a:r>
              <a:r>
                <a:rPr lang="zh-CN" altLang="en-US" sz="1050" dirty="0">
                  <a:sym typeface="+mn-ea"/>
                </a:rPr>
                <a:t>左右。</a:t>
              </a:r>
              <a:endParaRPr lang="zh-CN" altLang="en-US" sz="1050" kern="0">
                <a:solidFill>
                  <a:srgbClr val="7D7D7D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38" name="组合 28">
            <a:extLst>
              <a:ext uri="{FF2B5EF4-FFF2-40B4-BE49-F238E27FC236}">
                <a16:creationId xmlns:a16="http://schemas.microsoft.com/office/drawing/2014/main" id="{589B19EC-8E1E-4827-B6D9-4E5B082F872E}"/>
              </a:ext>
            </a:extLst>
          </p:cNvPr>
          <p:cNvGrpSpPr/>
          <p:nvPr/>
        </p:nvGrpSpPr>
        <p:grpSpPr bwMode="auto">
          <a:xfrm>
            <a:off x="2646760" y="3669506"/>
            <a:ext cx="6119302" cy="623887"/>
            <a:chOff x="3212323" y="3132360"/>
            <a:chExt cx="5295722" cy="539932"/>
          </a:xfrm>
        </p:grpSpPr>
        <p:sp>
          <p:nvSpPr>
            <p:cNvPr id="39" name="右箭头 25">
              <a:extLst>
                <a:ext uri="{FF2B5EF4-FFF2-40B4-BE49-F238E27FC236}">
                  <a16:creationId xmlns:a16="http://schemas.microsoft.com/office/drawing/2014/main" id="{991805AA-7E6F-4CB5-8A9D-DDE87AD8BDAB}"/>
                </a:ext>
              </a:extLst>
            </p:cNvPr>
            <p:cNvSpPr/>
            <p:nvPr/>
          </p:nvSpPr>
          <p:spPr>
            <a:xfrm>
              <a:off x="3212323" y="3132360"/>
              <a:ext cx="2237990" cy="539932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0" name="TextBox 61">
              <a:extLst>
                <a:ext uri="{FF2B5EF4-FFF2-40B4-BE49-F238E27FC236}">
                  <a16:creationId xmlns:a16="http://schemas.microsoft.com/office/drawing/2014/main" id="{942E618B-DA62-427D-BF97-568A6CF4BF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112" y="3223501"/>
              <a:ext cx="2927933" cy="3583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以情人草、水晶花为主的花卉种植，占灌区种植面积的</a:t>
              </a:r>
            </a:p>
            <a:p>
              <a:pPr algn="l">
                <a:defRPr/>
              </a:pPr>
              <a:r>
                <a:rPr lang="en-US" altLang="zh-CN" sz="1050" dirty="0">
                  <a:sym typeface="+mn-ea"/>
                </a:rPr>
                <a:t>10%</a:t>
              </a:r>
              <a:r>
                <a:rPr lang="zh-CN" altLang="en-US" sz="1050" dirty="0">
                  <a:sym typeface="+mn-ea"/>
                </a:rPr>
                <a:t>，年亩均用水量在</a:t>
              </a:r>
              <a:r>
                <a:rPr lang="en-US" altLang="zh-CN" sz="1050" dirty="0">
                  <a:sym typeface="+mn-ea"/>
                </a:rPr>
                <a:t>1350-1800m³</a:t>
              </a:r>
              <a:r>
                <a:rPr lang="zh-CN" altLang="en-US" sz="1050" dirty="0">
                  <a:sym typeface="+mn-ea"/>
                </a:rPr>
                <a:t>左右。</a:t>
              </a:r>
              <a:endParaRPr lang="zh-CN" altLang="en-US" sz="1050" kern="0">
                <a:solidFill>
                  <a:srgbClr val="7D7D7D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41" name="组合 29">
            <a:extLst>
              <a:ext uri="{FF2B5EF4-FFF2-40B4-BE49-F238E27FC236}">
                <a16:creationId xmlns:a16="http://schemas.microsoft.com/office/drawing/2014/main" id="{11A311FD-54EF-4ACC-A1DA-5AFF0E28AF3F}"/>
              </a:ext>
            </a:extLst>
          </p:cNvPr>
          <p:cNvGrpSpPr/>
          <p:nvPr/>
        </p:nvGrpSpPr>
        <p:grpSpPr bwMode="auto">
          <a:xfrm>
            <a:off x="2646761" y="4357688"/>
            <a:ext cx="6119302" cy="623887"/>
            <a:chOff x="3212323" y="3727935"/>
            <a:chExt cx="5295722" cy="539932"/>
          </a:xfrm>
        </p:grpSpPr>
        <p:sp>
          <p:nvSpPr>
            <p:cNvPr id="42" name="右箭头 28">
              <a:extLst>
                <a:ext uri="{FF2B5EF4-FFF2-40B4-BE49-F238E27FC236}">
                  <a16:creationId xmlns:a16="http://schemas.microsoft.com/office/drawing/2014/main" id="{AD36BD54-9D97-49FA-8E67-9C6277F175B3}"/>
                </a:ext>
              </a:extLst>
            </p:cNvPr>
            <p:cNvSpPr/>
            <p:nvPr/>
          </p:nvSpPr>
          <p:spPr>
            <a:xfrm>
              <a:off x="3212323" y="3727935"/>
              <a:ext cx="2008214" cy="539932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182880" indent="-18288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endParaRPr lang="zh-CN" altLang="en-US" sz="1050" kern="0">
                <a:solidFill>
                  <a:prstClr val="whit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43" name="TextBox 61">
              <a:extLst>
                <a:ext uri="{FF2B5EF4-FFF2-40B4-BE49-F238E27FC236}">
                  <a16:creationId xmlns:a16="http://schemas.microsoft.com/office/drawing/2014/main" id="{A497B7A9-5225-4E8B-827E-4FDD91E52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112" y="3818712"/>
              <a:ext cx="2927933" cy="3583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以金丝小枣、辣椒、紫甘蓝等其它作物种植，占灌区种</a:t>
              </a:r>
            </a:p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植面积的</a:t>
              </a:r>
              <a:r>
                <a:rPr lang="en-US" altLang="zh-CN" sz="1050" dirty="0">
                  <a:sym typeface="+mn-ea"/>
                </a:rPr>
                <a:t>5%</a:t>
              </a:r>
              <a:r>
                <a:rPr lang="zh-CN" altLang="en-US" sz="1050" dirty="0">
                  <a:sym typeface="+mn-ea"/>
                </a:rPr>
                <a:t>，年亩均用水量在</a:t>
              </a:r>
              <a:r>
                <a:rPr lang="en-US" altLang="zh-CN" sz="1050" dirty="0">
                  <a:sym typeface="+mn-ea"/>
                </a:rPr>
                <a:t>580-720m³</a:t>
              </a:r>
              <a:r>
                <a:rPr lang="zh-CN" altLang="en-US" sz="1050" dirty="0">
                  <a:sym typeface="+mn-ea"/>
                </a:rPr>
                <a:t>左右。</a:t>
              </a:r>
              <a:endParaRPr lang="zh-CN" altLang="en-US" sz="1050" kern="0">
                <a:solidFill>
                  <a:srgbClr val="7D7D7D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44" name="椭圆 43">
            <a:extLst>
              <a:ext uri="{FF2B5EF4-FFF2-40B4-BE49-F238E27FC236}">
                <a16:creationId xmlns:a16="http://schemas.microsoft.com/office/drawing/2014/main" id="{91CCF5EA-6329-4D58-A139-89DEFF6F450C}"/>
              </a:ext>
            </a:extLst>
          </p:cNvPr>
          <p:cNvSpPr/>
          <p:nvPr/>
        </p:nvSpPr>
        <p:spPr>
          <a:xfrm>
            <a:off x="1389460" y="2386013"/>
            <a:ext cx="2514600" cy="2514600"/>
          </a:xfrm>
          <a:prstGeom prst="ellipse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kern="0" dirty="0">
                <a:solidFill>
                  <a:srgbClr val="4D4D4D"/>
                </a:solidFill>
                <a:latin typeface="微软雅黑" panose="020B0503020204020204" charset="-122"/>
              </a:rPr>
              <a:t>产业基础</a:t>
            </a:r>
          </a:p>
          <a:p>
            <a:pPr algn="ctr">
              <a:lnSpc>
                <a:spcPct val="120000"/>
              </a:lnSpc>
              <a:defRPr/>
            </a:pPr>
            <a:r>
              <a:rPr lang="zh-CN" altLang="en-US" sz="1500" dirty="0">
                <a:sym typeface="+mn-ea"/>
              </a:rPr>
              <a:t>“冬早蔬菜之乡”</a:t>
            </a:r>
            <a:endParaRPr lang="zh-CN" altLang="en-US" sz="1500" kern="0" dirty="0">
              <a:solidFill>
                <a:srgbClr val="4D4D4D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  <p:grpSp>
        <p:nvGrpSpPr>
          <p:cNvPr id="3" name="组合 16"/>
          <p:cNvGrpSpPr/>
          <p:nvPr/>
        </p:nvGrpSpPr>
        <p:grpSpPr bwMode="auto">
          <a:xfrm>
            <a:off x="2166630" y="1694236"/>
            <a:ext cx="6138863" cy="623888"/>
            <a:chOff x="3212323" y="1942243"/>
            <a:chExt cx="8184026" cy="539932"/>
          </a:xfrm>
        </p:grpSpPr>
        <p:sp>
          <p:nvSpPr>
            <p:cNvPr id="4" name="右箭头 3"/>
            <p:cNvSpPr/>
            <p:nvPr/>
          </p:nvSpPr>
          <p:spPr>
            <a:xfrm>
              <a:off x="3212323" y="1942243"/>
              <a:ext cx="2237990" cy="539932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" name="TextBox 61"/>
            <p:cNvSpPr txBox="1">
              <a:spLocks noChangeArrowheads="1"/>
            </p:cNvSpPr>
            <p:nvPr/>
          </p:nvSpPr>
          <p:spPr bwMode="auto">
            <a:xfrm>
              <a:off x="5579913" y="2033261"/>
              <a:ext cx="5816436" cy="3583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anchor="ctr">
              <a:spAutoFit/>
            </a:bodyPr>
            <a:lstStyle/>
            <a:p>
              <a:pPr algn="l">
                <a:defRPr/>
              </a:pPr>
              <a:r>
                <a:rPr lang="zh-CN" altLang="en-US" sz="1050" dirty="0">
                  <a:sym typeface="+mn-ea"/>
                </a:rPr>
                <a:t>可利用水量紧缺，供需矛盾突出：灌区气温高，气候炎热，农作物耗水量大，水低田高，枯、汛期分布不均难于利用，可利用水量十分有限。</a:t>
              </a:r>
            </a:p>
          </p:txBody>
        </p:sp>
      </p:grpSp>
      <p:grpSp>
        <p:nvGrpSpPr>
          <p:cNvPr id="6" name="组合 27"/>
          <p:cNvGrpSpPr/>
          <p:nvPr/>
        </p:nvGrpSpPr>
        <p:grpSpPr bwMode="auto">
          <a:xfrm>
            <a:off x="2000658" y="2381227"/>
            <a:ext cx="6474143" cy="623887"/>
            <a:chOff x="3212323" y="2537817"/>
            <a:chExt cx="5602805" cy="539932"/>
          </a:xfrm>
        </p:grpSpPr>
        <p:sp>
          <p:nvSpPr>
            <p:cNvPr id="7" name="右箭头 6"/>
            <p:cNvSpPr/>
            <p:nvPr/>
          </p:nvSpPr>
          <p:spPr>
            <a:xfrm>
              <a:off x="3212323" y="2537817"/>
              <a:ext cx="2008214" cy="539932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182880" indent="-18288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endParaRPr lang="zh-CN" altLang="en-US" sz="1050" kern="0">
                <a:solidFill>
                  <a:prstClr val="whit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8" name="TextBox 61"/>
            <p:cNvSpPr txBox="1">
              <a:spLocks noChangeArrowheads="1"/>
            </p:cNvSpPr>
            <p:nvPr/>
          </p:nvSpPr>
          <p:spPr bwMode="auto">
            <a:xfrm>
              <a:off x="5375301" y="2558151"/>
              <a:ext cx="3439827" cy="498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anchor="ctr">
              <a:spAutoFit/>
            </a:bodyPr>
            <a:lstStyle/>
            <a:p>
              <a:pPr algn="l">
                <a:defRPr/>
              </a:pPr>
              <a:r>
                <a:rPr sz="1050" dirty="0">
                  <a:sym typeface="+mn-ea"/>
                </a:rPr>
                <a:t>现有水利工程设施不配套，引输水干、支渠的取水枢纽，放水闸门，量水设施和管理房等不配套，严重影响渠系骨干工程的引输水能力和运行管理。</a:t>
              </a:r>
            </a:p>
          </p:txBody>
        </p:sp>
      </p:grpSp>
      <p:grpSp>
        <p:nvGrpSpPr>
          <p:cNvPr id="9" name="组合 28"/>
          <p:cNvGrpSpPr/>
          <p:nvPr/>
        </p:nvGrpSpPr>
        <p:grpSpPr bwMode="auto">
          <a:xfrm>
            <a:off x="2000657" y="3069169"/>
            <a:ext cx="6316981" cy="623887"/>
            <a:chOff x="3212323" y="3132360"/>
            <a:chExt cx="5466795" cy="539932"/>
          </a:xfrm>
        </p:grpSpPr>
        <p:sp>
          <p:nvSpPr>
            <p:cNvPr id="10" name="右箭头 9"/>
            <p:cNvSpPr/>
            <p:nvPr/>
          </p:nvSpPr>
          <p:spPr>
            <a:xfrm>
              <a:off x="3212323" y="3132360"/>
              <a:ext cx="2237990" cy="539932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" name="TextBox 61"/>
            <p:cNvSpPr txBox="1">
              <a:spLocks noChangeArrowheads="1"/>
            </p:cNvSpPr>
            <p:nvPr/>
          </p:nvSpPr>
          <p:spPr bwMode="auto">
            <a:xfrm>
              <a:off x="5580141" y="3153310"/>
              <a:ext cx="3098977" cy="498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anchor="ctr">
              <a:spAutoFit/>
            </a:bodyPr>
            <a:lstStyle/>
            <a:p>
              <a:pPr algn="l">
                <a:defRPr/>
              </a:pPr>
              <a:r>
                <a:rPr sz="1050" dirty="0">
                  <a:sym typeface="+mn-ea"/>
                </a:rPr>
                <a:t>设计标准低、工程老化，引输水渠渗漏大</a:t>
              </a:r>
              <a:r>
                <a:rPr lang="zh-CN" sz="1050" dirty="0">
                  <a:sym typeface="+mn-ea"/>
                </a:rPr>
                <a:t>：灌区现有的大部份蓄水工程隐患多，设施不完善，效益不能充分得到发挥。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914217" y="3712583"/>
            <a:ext cx="6463665" cy="737235"/>
            <a:chOff x="5376" y="7256"/>
            <a:chExt cx="13572" cy="1548"/>
          </a:xfrm>
        </p:grpSpPr>
        <p:sp>
          <p:nvSpPr>
            <p:cNvPr id="14" name="右箭头 13"/>
            <p:cNvSpPr/>
            <p:nvPr/>
          </p:nvSpPr>
          <p:spPr>
            <a:xfrm>
              <a:off x="5376" y="7373"/>
              <a:ext cx="5430" cy="1310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6" name="TextBox 61"/>
            <p:cNvSpPr txBox="1">
              <a:spLocks noChangeArrowheads="1"/>
            </p:cNvSpPr>
            <p:nvPr/>
          </p:nvSpPr>
          <p:spPr bwMode="auto">
            <a:xfrm>
              <a:off x="11120" y="7256"/>
              <a:ext cx="7828" cy="15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anchor="ctr">
              <a:spAutoFit/>
            </a:bodyPr>
            <a:lstStyle/>
            <a:p>
              <a:pPr algn="l">
                <a:defRPr/>
              </a:pPr>
              <a:r>
                <a:rPr sz="1050" dirty="0">
                  <a:sym typeface="+mn-ea"/>
                </a:rPr>
                <a:t>灌区支渠配套差，有限的可控制水资源浪费较大</a:t>
              </a:r>
              <a:r>
                <a:rPr lang="zh-CN" sz="1050" dirty="0">
                  <a:sym typeface="+mn-ea"/>
                </a:rPr>
                <a:t>：</a:t>
              </a:r>
              <a:endParaRPr sz="1050" dirty="0">
                <a:sym typeface="+mn-ea"/>
              </a:endParaRPr>
            </a:p>
            <a:p>
              <a:pPr algn="l">
                <a:defRPr/>
              </a:pPr>
              <a:r>
                <a:rPr sz="1050" dirty="0">
                  <a:sym typeface="+mn-ea"/>
                </a:rPr>
                <a:t>田间支渠因投入有限，排、灌渠系和渠系建筑物不配套，水量损失较大。用水粗放，使有限的可利用水资源未得到合理的利用。</a:t>
              </a:r>
            </a:p>
          </p:txBody>
        </p:sp>
      </p:grpSp>
      <p:sp>
        <p:nvSpPr>
          <p:cNvPr id="15" name="椭圆 14"/>
          <p:cNvSpPr/>
          <p:nvPr/>
        </p:nvSpPr>
        <p:spPr>
          <a:xfrm>
            <a:off x="743357" y="1785676"/>
            <a:ext cx="2514600" cy="2514600"/>
          </a:xfrm>
          <a:prstGeom prst="ellipse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kern="0" dirty="0">
                <a:solidFill>
                  <a:srgbClr val="4D4D4D"/>
                </a:solidFill>
                <a:latin typeface="微软雅黑" panose="020B0503020204020204" charset="-122"/>
              </a:rPr>
              <a:t>设施基础</a:t>
            </a:r>
          </a:p>
        </p:txBody>
      </p:sp>
      <p:pic>
        <p:nvPicPr>
          <p:cNvPr id="20" name="图片 19"/>
          <p:cNvPicPr/>
          <p:nvPr/>
        </p:nvPicPr>
        <p:blipFill>
          <a:blip r:embed="rId3"/>
          <a:stretch>
            <a:fillRect/>
          </a:stretch>
        </p:blipFill>
        <p:spPr>
          <a:xfrm>
            <a:off x="969990" y="4626342"/>
            <a:ext cx="1786783" cy="1948815"/>
          </a:xfrm>
          <a:prstGeom prst="roundRect">
            <a:avLst/>
          </a:prstGeom>
        </p:spPr>
      </p:pic>
      <p:pic>
        <p:nvPicPr>
          <p:cNvPr id="12" name="Picture 2" descr="G:\元谋县11(2).4万亩高效节水灌溉项目实施前后影像资料\项目实施前影像资料\微信图片_20191107173523.jp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397" y="4642935"/>
            <a:ext cx="1679400" cy="193222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277553" y="2513171"/>
            <a:ext cx="4765358" cy="23479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US" altLang="zh-CN" sz="100"/>
              <a:t>  </a:t>
            </a:r>
          </a:p>
          <a:p>
            <a:endParaRPr lang="en-US" altLang="zh-CN" sz="100"/>
          </a:p>
          <a:p>
            <a:endParaRPr lang="zh-CN" altLang="en-US" sz="100"/>
          </a:p>
        </p:txBody>
      </p:sp>
      <p:sp>
        <p:nvSpPr>
          <p:cNvPr id="4" name="矩形 1"/>
          <p:cNvSpPr/>
          <p:nvPr/>
        </p:nvSpPr>
        <p:spPr>
          <a:xfrm>
            <a:off x="1408748" y="2353151"/>
            <a:ext cx="2605088" cy="2668905"/>
          </a:xfrm>
          <a:custGeom>
            <a:avLst/>
            <a:gdLst/>
            <a:ahLst/>
            <a:cxnLst/>
            <a:rect l="l" t="t" r="r" b="b"/>
            <a:pathLst>
              <a:path w="3473450" h="4248150">
                <a:moveTo>
                  <a:pt x="0" y="0"/>
                </a:moveTo>
                <a:lnTo>
                  <a:pt x="2585920" y="0"/>
                </a:lnTo>
                <a:lnTo>
                  <a:pt x="3473450" y="2111331"/>
                </a:lnTo>
                <a:lnTo>
                  <a:pt x="2611249" y="4248150"/>
                </a:lnTo>
                <a:lnTo>
                  <a:pt x="0" y="4248150"/>
                </a:lnTo>
                <a:close/>
              </a:path>
            </a:pathLst>
          </a:custGeom>
          <a:solidFill>
            <a:srgbClr val="0080CC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35000" rIns="60750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400" kern="0" dirty="0">
                <a:solidFill>
                  <a:srgbClr val="FFFFFF"/>
                </a:solidFill>
                <a:latin typeface="微软雅黑" panose="020B0503020204020204" charset="-122"/>
              </a:rPr>
              <a:t>项目设立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014470" y="2608580"/>
            <a:ext cx="4029075" cy="2252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600" dirty="0">
                <a:sym typeface="+mn-ea"/>
              </a:rPr>
              <a:t>元谋大型灌区丙间片 11.4 万亩高效节水灌溉项目于 2016 年立项，同时被列为财政部第三批示范项目。该项目工程总投资 30778.52 万元, 其中，政府投资 12012.56 万元 （中央、省级 财政补助 9012.56 万元，县财政投资 3000 万元），社会资本投资 14695.96 万元（大禹节水投资 11970 万元，农民用水合作社筹资 2725.96 万元），农 户自筹自建田间工程投资 4070 万元。</a:t>
            </a:r>
            <a:endParaRPr lang="zh-CN" altLang="en-US" sz="1600" dirty="0"/>
          </a:p>
          <a:p>
            <a:endParaRPr lang="zh-CN" altLang="en-US" sz="1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gray">
          <a:xfrm>
            <a:off x="174308" y="4224814"/>
            <a:ext cx="8763953" cy="564356"/>
          </a:xfrm>
          <a:prstGeom prst="cube">
            <a:avLst>
              <a:gd name="adj" fmla="val 25000"/>
            </a:avLst>
          </a:prstGeom>
          <a:solidFill>
            <a:srgbClr val="0080CC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en-US" altLang="zh-TW" sz="900" kern="0">
                <a:solidFill>
                  <a:srgbClr val="F9F9F9"/>
                </a:solidFill>
                <a:latin typeface="微软雅黑" panose="020B0503020204020204" charset="-122"/>
              </a:rPr>
              <a:t> </a:t>
            </a:r>
          </a:p>
        </p:txBody>
      </p:sp>
      <p:sp>
        <p:nvSpPr>
          <p:cNvPr id="3" name="矩形 2"/>
          <p:cNvSpPr/>
          <p:nvPr/>
        </p:nvSpPr>
        <p:spPr>
          <a:xfrm>
            <a:off x="288131" y="2449830"/>
            <a:ext cx="2856071" cy="1784509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66902" y="2440476"/>
            <a:ext cx="1395389" cy="1784395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518054" y="3833537"/>
            <a:ext cx="2107894" cy="400880"/>
            <a:chOff x="3166738" y="1615493"/>
            <a:chExt cx="2810525" cy="534507"/>
          </a:xfrm>
        </p:grpSpPr>
        <p:sp>
          <p:nvSpPr>
            <p:cNvPr id="10" name="矩形 9"/>
            <p:cNvSpPr/>
            <p:nvPr/>
          </p:nvSpPr>
          <p:spPr>
            <a:xfrm>
              <a:off x="3631867" y="1646124"/>
              <a:ext cx="1860519" cy="473247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srgbClr val="4D4D4D"/>
                  </a:solidFill>
                  <a:latin typeface="微软雅黑" panose="020B0503020204020204" charset="-122"/>
                </a:rPr>
                <a:t>项目开工现场</a:t>
              </a:r>
            </a:p>
          </p:txBody>
        </p:sp>
        <p:sp>
          <p:nvSpPr>
            <p:cNvPr id="11" name="AutoShape 4"/>
            <p:cNvSpPr>
              <a:spLocks noChangeArrowheads="1"/>
            </p:cNvSpPr>
            <p:nvPr/>
          </p:nvSpPr>
          <p:spPr bwMode="auto">
            <a:xfrm>
              <a:off x="5364567" y="1615493"/>
              <a:ext cx="612696" cy="534507"/>
            </a:xfrm>
            <a:prstGeom prst="hexagon">
              <a:avLst>
                <a:gd name="adj" fmla="val 28657"/>
                <a:gd name="vf" fmla="val 115470"/>
              </a:avLst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altLang="zh-CN" sz="900" kern="0" dirty="0">
                <a:solidFill>
                  <a:srgbClr val="F9F9F9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auto">
            <a:xfrm>
              <a:off x="3166738" y="1615493"/>
              <a:ext cx="612696" cy="534507"/>
            </a:xfrm>
            <a:prstGeom prst="hexagon">
              <a:avLst>
                <a:gd name="adj" fmla="val 28657"/>
                <a:gd name="vf" fmla="val 115470"/>
              </a:avLst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altLang="zh-CN" sz="900" kern="0" dirty="0">
                <a:solidFill>
                  <a:srgbClr val="F9F9F9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13" name="AutoShape 7"/>
          <p:cNvSpPr>
            <a:spLocks noChangeArrowheads="1"/>
          </p:cNvSpPr>
          <p:nvPr/>
        </p:nvSpPr>
        <p:spPr bwMode="gray">
          <a:xfrm>
            <a:off x="3366031" y="2972387"/>
            <a:ext cx="305707" cy="348967"/>
          </a:xfrm>
          <a:prstGeom prst="chevron">
            <a:avLst>
              <a:gd name="adj" fmla="val 52514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innerShdw blurRad="114300">
              <a:prstClr val="black">
                <a:alpha val="27000"/>
              </a:prstClr>
            </a:inn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800" kern="0">
              <a:solidFill>
                <a:srgbClr val="4D4D4D"/>
              </a:solidFill>
              <a:latin typeface="Impact" panose="020B080603090205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06453" y="2440305"/>
            <a:ext cx="2864644" cy="1784509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charset="-122"/>
            </a:endParaRPr>
          </a:p>
        </p:txBody>
      </p:sp>
      <p:sp>
        <p:nvSpPr>
          <p:cNvPr id="19" name="AutoShape 7"/>
          <p:cNvSpPr>
            <a:spLocks noChangeArrowheads="1"/>
          </p:cNvSpPr>
          <p:nvPr/>
        </p:nvSpPr>
        <p:spPr bwMode="gray">
          <a:xfrm>
            <a:off x="5472265" y="2972387"/>
            <a:ext cx="305707" cy="348967"/>
          </a:xfrm>
          <a:prstGeom prst="chevron">
            <a:avLst>
              <a:gd name="adj" fmla="val 52514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innerShdw blurRad="114300">
              <a:prstClr val="black">
                <a:alpha val="27000"/>
              </a:prstClr>
            </a:inn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800" kern="0">
              <a:solidFill>
                <a:srgbClr val="4D4D4D"/>
              </a:solidFill>
              <a:latin typeface="Impact" panose="020B0806030902050204" pitchFamily="34" charset="0"/>
            </a:endParaRPr>
          </a:p>
        </p:txBody>
      </p:sp>
      <p:pic>
        <p:nvPicPr>
          <p:cNvPr id="21" name="图片 20" descr="709830125925432004"/>
          <p:cNvPicPr/>
          <p:nvPr/>
        </p:nvPicPr>
        <p:blipFill>
          <a:blip r:embed="rId3"/>
          <a:stretch>
            <a:fillRect/>
          </a:stretch>
        </p:blipFill>
        <p:spPr>
          <a:xfrm>
            <a:off x="1748314" y="2482929"/>
            <a:ext cx="1395900" cy="1728000"/>
          </a:xfrm>
          <a:prstGeom prst="rect">
            <a:avLst/>
          </a:prstGeom>
        </p:spPr>
      </p:pic>
      <p:pic>
        <p:nvPicPr>
          <p:cNvPr id="24" name="图片 23" descr="903247549624511661"/>
          <p:cNvPicPr/>
          <p:nvPr/>
        </p:nvPicPr>
        <p:blipFill>
          <a:blip r:embed="rId4"/>
          <a:stretch>
            <a:fillRect/>
          </a:stretch>
        </p:blipFill>
        <p:spPr>
          <a:xfrm>
            <a:off x="3866877" y="2483250"/>
            <a:ext cx="1395413" cy="1727359"/>
          </a:xfrm>
          <a:prstGeom prst="rect">
            <a:avLst/>
          </a:prstGeom>
        </p:spPr>
      </p:pic>
      <p:pic>
        <p:nvPicPr>
          <p:cNvPr id="25" name="图片 24" descr="912775077931911552"/>
          <p:cNvPicPr/>
          <p:nvPr/>
        </p:nvPicPr>
        <p:blipFill>
          <a:blip r:embed="rId5"/>
          <a:stretch>
            <a:fillRect/>
          </a:stretch>
        </p:blipFill>
        <p:spPr>
          <a:xfrm>
            <a:off x="288131" y="2482929"/>
            <a:ext cx="1395900" cy="1728000"/>
          </a:xfrm>
          <a:prstGeom prst="rect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  <p:pic>
        <p:nvPicPr>
          <p:cNvPr id="4" name="图片 3" descr="97217063680222126"/>
          <p:cNvPicPr/>
          <p:nvPr/>
        </p:nvPicPr>
        <p:blipFill>
          <a:blip r:embed="rId6"/>
          <a:stretch>
            <a:fillRect/>
          </a:stretch>
        </p:blipFill>
        <p:spPr>
          <a:xfrm>
            <a:off x="5906453" y="2488965"/>
            <a:ext cx="1395889" cy="1715929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7"/>
          <a:stretch>
            <a:fillRect/>
          </a:stretch>
        </p:blipFill>
        <p:spPr>
          <a:xfrm>
            <a:off x="7375208" y="2482929"/>
            <a:ext cx="1395900" cy="1728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2766E-6 L 0 -0.306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31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8" grpId="0" bldLvl="0" animBg="1"/>
      <p:bldP spid="13" grpId="0" bldLvl="0" animBg="1"/>
      <p:bldP spid="14" grpId="0" bldLvl="0" animBg="1"/>
      <p:bldP spid="1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灰色1"/>
          <p:cNvGrpSpPr/>
          <p:nvPr/>
        </p:nvGrpSpPr>
        <p:grpSpPr bwMode="auto">
          <a:xfrm>
            <a:off x="1761851" y="3615668"/>
            <a:ext cx="1812264" cy="462706"/>
            <a:chOff x="2309" y="1872"/>
            <a:chExt cx="1915" cy="749"/>
          </a:xfrm>
        </p:grpSpPr>
        <p:pic>
          <p:nvPicPr>
            <p:cNvPr id="3" name="Picture 22" descr="shadow_1_m"/>
            <p:cNvPicPr>
              <a:picLocks noChangeAspect="1" noChangeArrowheads="1"/>
            </p:cNvPicPr>
            <p:nvPr/>
          </p:nvPicPr>
          <p:blipFill>
            <a:blip r:embed="rId3" cstate="print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09" y="2352"/>
              <a:ext cx="1915" cy="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23"/>
            <p:cNvGrpSpPr/>
            <p:nvPr/>
          </p:nvGrpSpPr>
          <p:grpSpPr bwMode="auto">
            <a:xfrm>
              <a:off x="2310" y="1872"/>
              <a:ext cx="1901" cy="645"/>
              <a:chOff x="2310" y="1872"/>
              <a:chExt cx="1901" cy="645"/>
            </a:xfrm>
          </p:grpSpPr>
          <p:sp>
            <p:nvSpPr>
              <p:cNvPr id="5" name="Oval 24"/>
              <p:cNvSpPr>
                <a:spLocks noChangeArrowheads="1"/>
              </p:cNvSpPr>
              <p:nvPr/>
            </p:nvSpPr>
            <p:spPr bwMode="gray">
              <a:xfrm>
                <a:off x="2316" y="1872"/>
                <a:ext cx="1895" cy="64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63529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>
                        <a:alpha val="50000"/>
                      </a:srgbClr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" name="Oval 25"/>
              <p:cNvSpPr>
                <a:spLocks noChangeArrowheads="1"/>
              </p:cNvSpPr>
              <p:nvPr/>
            </p:nvSpPr>
            <p:spPr bwMode="gray">
              <a:xfrm>
                <a:off x="2310" y="1872"/>
                <a:ext cx="1901" cy="555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C0C0C0">
                      <a:gamma/>
                      <a:tint val="33725"/>
                      <a:invGamma/>
                    </a:srgbClr>
                  </a:gs>
                </a:gsLst>
                <a:lin ang="5400000" scaled="1"/>
              </a:gradFill>
              <a:ln w="9525" algn="ctr">
                <a:solidFill>
                  <a:srgbClr val="FFFFFF">
                    <a:alpha val="50000"/>
                  </a:srgbClr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7" name="文本1"/>
          <p:cNvGrpSpPr/>
          <p:nvPr/>
        </p:nvGrpSpPr>
        <p:grpSpPr>
          <a:xfrm>
            <a:off x="2005457" y="2512581"/>
            <a:ext cx="1312672" cy="1311795"/>
            <a:chOff x="1149942" y="2207108"/>
            <a:chExt cx="1750229" cy="1749060"/>
          </a:xfrm>
        </p:grpSpPr>
        <p:sp>
          <p:nvSpPr>
            <p:cNvPr id="8" name="椭圆 7"/>
            <p:cNvSpPr/>
            <p:nvPr/>
          </p:nvSpPr>
          <p:spPr bwMode="auto">
            <a:xfrm>
              <a:off x="1149942" y="2207108"/>
              <a:ext cx="1750229" cy="1749060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3000" b="1" kern="0" dirty="0">
                <a:solidFill>
                  <a:sysClr val="window" lastClr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9" name="椭圆 8"/>
            <p:cNvSpPr/>
            <p:nvPr/>
          </p:nvSpPr>
          <p:spPr bwMode="auto">
            <a:xfrm>
              <a:off x="1389337" y="2522703"/>
              <a:ext cx="1283970" cy="1186180"/>
            </a:xfrm>
            <a:prstGeom prst="ellips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zh-CN" sz="1050" b="1" kern="0" dirty="0">
                  <a:solidFill>
                    <a:srgbClr val="F9F9F9"/>
                  </a:solidFill>
                  <a:latin typeface="微软雅黑" panose="020B0503020204020204" charset="-122"/>
                </a:rPr>
                <a:t>三网共建</a:t>
              </a:r>
            </a:p>
          </p:txBody>
        </p:sp>
      </p:grpSp>
      <p:grpSp>
        <p:nvGrpSpPr>
          <p:cNvPr id="10" name="灰色2"/>
          <p:cNvGrpSpPr/>
          <p:nvPr/>
        </p:nvGrpSpPr>
        <p:grpSpPr bwMode="auto">
          <a:xfrm>
            <a:off x="3665868" y="3615668"/>
            <a:ext cx="1812264" cy="462706"/>
            <a:chOff x="2309" y="1872"/>
            <a:chExt cx="1915" cy="749"/>
          </a:xfrm>
        </p:grpSpPr>
        <p:pic>
          <p:nvPicPr>
            <p:cNvPr id="11" name="Picture 22" descr="shadow_1_m"/>
            <p:cNvPicPr>
              <a:picLocks noChangeAspect="1" noChangeArrowheads="1"/>
            </p:cNvPicPr>
            <p:nvPr/>
          </p:nvPicPr>
          <p:blipFill>
            <a:blip r:embed="rId3" cstate="print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09" y="2352"/>
              <a:ext cx="1915" cy="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23"/>
            <p:cNvGrpSpPr/>
            <p:nvPr/>
          </p:nvGrpSpPr>
          <p:grpSpPr bwMode="auto">
            <a:xfrm>
              <a:off x="2310" y="1872"/>
              <a:ext cx="1901" cy="645"/>
              <a:chOff x="2310" y="1872"/>
              <a:chExt cx="1901" cy="645"/>
            </a:xfrm>
          </p:grpSpPr>
          <p:sp>
            <p:nvSpPr>
              <p:cNvPr id="13" name="Oval 24"/>
              <p:cNvSpPr>
                <a:spLocks noChangeArrowheads="1"/>
              </p:cNvSpPr>
              <p:nvPr/>
            </p:nvSpPr>
            <p:spPr bwMode="gray">
              <a:xfrm>
                <a:off x="2316" y="1872"/>
                <a:ext cx="1895" cy="64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63529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>
                        <a:alpha val="50000"/>
                      </a:srgbClr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Oval 25"/>
              <p:cNvSpPr>
                <a:spLocks noChangeArrowheads="1"/>
              </p:cNvSpPr>
              <p:nvPr/>
            </p:nvSpPr>
            <p:spPr bwMode="gray">
              <a:xfrm>
                <a:off x="2310" y="1872"/>
                <a:ext cx="1901" cy="555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C0C0C0">
                      <a:gamma/>
                      <a:tint val="33725"/>
                      <a:invGamma/>
                    </a:srgbClr>
                  </a:gs>
                </a:gsLst>
                <a:lin ang="5400000" scaled="1"/>
              </a:gradFill>
              <a:ln w="9525" algn="ctr">
                <a:solidFill>
                  <a:srgbClr val="FFFFFF">
                    <a:alpha val="50000"/>
                  </a:srgbClr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15" name="文本2"/>
          <p:cNvGrpSpPr/>
          <p:nvPr/>
        </p:nvGrpSpPr>
        <p:grpSpPr>
          <a:xfrm>
            <a:off x="3909474" y="2535917"/>
            <a:ext cx="1312672" cy="1311795"/>
            <a:chOff x="3696886" y="2207108"/>
            <a:chExt cx="1750229" cy="1749060"/>
          </a:xfrm>
        </p:grpSpPr>
        <p:sp>
          <p:nvSpPr>
            <p:cNvPr id="16" name="椭圆 15"/>
            <p:cNvSpPr/>
            <p:nvPr/>
          </p:nvSpPr>
          <p:spPr bwMode="auto">
            <a:xfrm>
              <a:off x="3696886" y="2207108"/>
              <a:ext cx="1750229" cy="1749060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3000" b="1" kern="0" dirty="0">
                <a:solidFill>
                  <a:sysClr val="window" lastClr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7" name="椭圆 16"/>
            <p:cNvSpPr/>
            <p:nvPr/>
          </p:nvSpPr>
          <p:spPr bwMode="auto">
            <a:xfrm>
              <a:off x="3940091" y="2492223"/>
              <a:ext cx="1280795" cy="1185545"/>
            </a:xfrm>
            <a:prstGeom prst="ellips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b="1" kern="0" dirty="0">
                  <a:solidFill>
                    <a:srgbClr val="F9F9F9"/>
                  </a:solidFill>
                  <a:latin typeface="微软雅黑" panose="020B0503020204020204" charset="-122"/>
                </a:rPr>
                <a:t>机制保障</a:t>
              </a:r>
            </a:p>
          </p:txBody>
        </p:sp>
      </p:grpSp>
      <p:grpSp>
        <p:nvGrpSpPr>
          <p:cNvPr id="18" name="灰色3"/>
          <p:cNvGrpSpPr/>
          <p:nvPr/>
        </p:nvGrpSpPr>
        <p:grpSpPr bwMode="auto">
          <a:xfrm>
            <a:off x="5569883" y="3615668"/>
            <a:ext cx="1812264" cy="462706"/>
            <a:chOff x="2309" y="1872"/>
            <a:chExt cx="1915" cy="749"/>
          </a:xfrm>
        </p:grpSpPr>
        <p:pic>
          <p:nvPicPr>
            <p:cNvPr id="19" name="Picture 22" descr="shadow_1_m"/>
            <p:cNvPicPr>
              <a:picLocks noChangeAspect="1" noChangeArrowheads="1"/>
            </p:cNvPicPr>
            <p:nvPr/>
          </p:nvPicPr>
          <p:blipFill>
            <a:blip r:embed="rId3" cstate="print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09" y="2352"/>
              <a:ext cx="1915" cy="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" name="Group 23"/>
            <p:cNvGrpSpPr/>
            <p:nvPr/>
          </p:nvGrpSpPr>
          <p:grpSpPr bwMode="auto">
            <a:xfrm>
              <a:off x="2310" y="1872"/>
              <a:ext cx="1901" cy="645"/>
              <a:chOff x="2310" y="1872"/>
              <a:chExt cx="1901" cy="645"/>
            </a:xfrm>
          </p:grpSpPr>
          <p:sp>
            <p:nvSpPr>
              <p:cNvPr id="21" name="Oval 24"/>
              <p:cNvSpPr>
                <a:spLocks noChangeArrowheads="1"/>
              </p:cNvSpPr>
              <p:nvPr/>
            </p:nvSpPr>
            <p:spPr bwMode="gray">
              <a:xfrm>
                <a:off x="2316" y="1872"/>
                <a:ext cx="1895" cy="64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63529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>
                        <a:alpha val="50000"/>
                      </a:srgbClr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Oval 25"/>
              <p:cNvSpPr>
                <a:spLocks noChangeArrowheads="1"/>
              </p:cNvSpPr>
              <p:nvPr/>
            </p:nvSpPr>
            <p:spPr bwMode="gray">
              <a:xfrm>
                <a:off x="2310" y="1872"/>
                <a:ext cx="1901" cy="555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C0C0C0">
                      <a:gamma/>
                      <a:tint val="33725"/>
                      <a:invGamma/>
                    </a:srgbClr>
                  </a:gs>
                </a:gsLst>
                <a:lin ang="5400000" scaled="1"/>
              </a:gradFill>
              <a:ln w="9525" algn="ctr">
                <a:solidFill>
                  <a:srgbClr val="FFFFFF">
                    <a:alpha val="50000"/>
                  </a:srgbClr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23" name="文本3"/>
          <p:cNvGrpSpPr/>
          <p:nvPr/>
        </p:nvGrpSpPr>
        <p:grpSpPr>
          <a:xfrm>
            <a:off x="5819681" y="2512581"/>
            <a:ext cx="1312672" cy="1311795"/>
            <a:chOff x="6235573" y="2207108"/>
            <a:chExt cx="1750229" cy="1749060"/>
          </a:xfrm>
        </p:grpSpPr>
        <p:sp>
          <p:nvSpPr>
            <p:cNvPr id="24" name="椭圆 23"/>
            <p:cNvSpPr/>
            <p:nvPr/>
          </p:nvSpPr>
          <p:spPr bwMode="auto">
            <a:xfrm>
              <a:off x="6235573" y="2207108"/>
              <a:ext cx="1750229" cy="1749060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3000" b="1" kern="0" dirty="0">
                <a:solidFill>
                  <a:sysClr val="window" lastClr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5" name="椭圆 24"/>
            <p:cNvSpPr/>
            <p:nvPr/>
          </p:nvSpPr>
          <p:spPr bwMode="auto">
            <a:xfrm>
              <a:off x="6452108" y="2523338"/>
              <a:ext cx="1301115" cy="1185545"/>
            </a:xfrm>
            <a:prstGeom prst="ellips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b="1" kern="0" dirty="0">
                  <a:solidFill>
                    <a:srgbClr val="F9F9F9"/>
                  </a:solidFill>
                  <a:latin typeface="微软雅黑" panose="020B0503020204020204" charset="-122"/>
                </a:rPr>
                <a:t>运维管理</a:t>
              </a:r>
            </a:p>
          </p:txBody>
        </p:sp>
      </p:grpSp>
      <p:grpSp>
        <p:nvGrpSpPr>
          <p:cNvPr id="26" name="箭头1"/>
          <p:cNvGrpSpPr/>
          <p:nvPr/>
        </p:nvGrpSpPr>
        <p:grpSpPr>
          <a:xfrm>
            <a:off x="1669367" y="3995285"/>
            <a:ext cx="5805264" cy="350135"/>
            <a:chOff x="701823" y="4184046"/>
            <a:chExt cx="7740352" cy="466846"/>
          </a:xfrm>
        </p:grpSpPr>
        <p:sp>
          <p:nvSpPr>
            <p:cNvPr id="27" name="AutoShape 6"/>
            <p:cNvSpPr>
              <a:spLocks noChangeArrowheads="1"/>
            </p:cNvSpPr>
            <p:nvPr/>
          </p:nvSpPr>
          <p:spPr bwMode="gray">
            <a:xfrm rot="5400000" flipV="1">
              <a:off x="4338576" y="547293"/>
              <a:ext cx="466846" cy="7740352"/>
            </a:xfrm>
            <a:prstGeom prst="can">
              <a:avLst>
                <a:gd name="adj" fmla="val 22946"/>
              </a:avLst>
            </a:prstGeom>
            <a:gradFill rotWithShape="1">
              <a:gsLst>
                <a:gs pos="0">
                  <a:srgbClr val="EAEAEA">
                    <a:gamma/>
                    <a:shade val="63529"/>
                    <a:invGamma/>
                    <a:alpha val="20000"/>
                  </a:srgbClr>
                </a:gs>
                <a:gs pos="50000">
                  <a:srgbClr val="EAEAEA">
                    <a:alpha val="20000"/>
                  </a:srgbClr>
                </a:gs>
                <a:gs pos="100000">
                  <a:srgbClr val="EAEAEA">
                    <a:gamma/>
                    <a:shade val="63529"/>
                    <a:invGamma/>
                    <a:alpha val="20000"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右箭头 27"/>
            <p:cNvSpPr/>
            <p:nvPr/>
          </p:nvSpPr>
          <p:spPr>
            <a:xfrm>
              <a:off x="3136125" y="4265083"/>
              <a:ext cx="333061" cy="304772"/>
            </a:xfrm>
            <a:prstGeom prst="rightArrow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innerShdw blurRad="114300">
                <a:prstClr val="black">
                  <a:alpha val="27000"/>
                </a:prstClr>
              </a:inn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800" kern="0">
                <a:solidFill>
                  <a:srgbClr val="4D4D4D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" name="右箭头 28"/>
            <p:cNvSpPr/>
            <p:nvPr/>
          </p:nvSpPr>
          <p:spPr>
            <a:xfrm>
              <a:off x="5674812" y="4265083"/>
              <a:ext cx="333061" cy="304772"/>
            </a:xfrm>
            <a:prstGeom prst="rightArrow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innerShdw blurRad="114300">
                <a:prstClr val="black">
                  <a:alpha val="27000"/>
                </a:prstClr>
              </a:inn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800" kern="0">
                <a:solidFill>
                  <a:srgbClr val="4D4D4D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772954" y="1595438"/>
            <a:ext cx="1308735" cy="598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300" b="1">
                <a:solidFill>
                  <a:srgbClr val="005696"/>
                </a:solidFill>
                <a:effectLst/>
              </a:rPr>
              <a:t>现   状</a:t>
            </a:r>
          </a:p>
        </p:txBody>
      </p:sp>
      <p:sp>
        <p:nvSpPr>
          <p:cNvPr id="32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直接连接符 30"/>
          <p:cNvCxnSpPr>
            <a:stCxn id="32" idx="6"/>
            <a:endCxn id="35" idx="2"/>
          </p:cNvCxnSpPr>
          <p:nvPr/>
        </p:nvCxnSpPr>
        <p:spPr>
          <a:xfrm>
            <a:off x="2194118" y="2289814"/>
            <a:ext cx="5682615" cy="13811"/>
          </a:xfrm>
          <a:prstGeom prst="line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2" name="椭圆 31"/>
          <p:cNvSpPr/>
          <p:nvPr/>
        </p:nvSpPr>
        <p:spPr>
          <a:xfrm>
            <a:off x="1492839" y="1938103"/>
            <a:ext cx="701279" cy="702469"/>
          </a:xfrm>
          <a:prstGeom prst="ellipse">
            <a:avLst/>
          </a:prstGeom>
          <a:solidFill>
            <a:srgbClr val="0080CC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700" b="1" kern="0" dirty="0">
                <a:solidFill>
                  <a:srgbClr val="F9F9F9"/>
                </a:solidFill>
                <a:latin typeface="微软雅黑" panose="020B0503020204020204" charset="-122"/>
              </a:rPr>
              <a:t>A</a:t>
            </a:r>
            <a:endParaRPr lang="zh-CN" altLang="en-US" sz="2700" b="1" kern="0" dirty="0">
              <a:solidFill>
                <a:srgbClr val="F9F9F9"/>
              </a:solidFill>
              <a:latin typeface="微软雅黑" panose="020B050302020402020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861230" y="1803443"/>
            <a:ext cx="972741" cy="972740"/>
          </a:xfrm>
          <a:prstGeom prst="ellipse">
            <a:avLst/>
          </a:prstGeom>
          <a:solidFill>
            <a:srgbClr val="0080CC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700" b="1" kern="0" dirty="0">
                <a:solidFill>
                  <a:srgbClr val="F9F9F9"/>
                </a:solidFill>
                <a:latin typeface="微软雅黑" panose="020B0503020204020204" charset="-122"/>
              </a:rPr>
              <a:t>B</a:t>
            </a:r>
            <a:endParaRPr lang="zh-CN" altLang="en-US" sz="2700" b="1" kern="0" dirty="0">
              <a:solidFill>
                <a:srgbClr val="F9F9F9"/>
              </a:solidFill>
              <a:latin typeface="微软雅黑" panose="020B050302020402020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6380297" y="1848805"/>
            <a:ext cx="908447" cy="909638"/>
          </a:xfrm>
          <a:prstGeom prst="ellipse">
            <a:avLst/>
          </a:prstGeom>
          <a:solidFill>
            <a:srgbClr val="0080CC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700" b="1" kern="0" dirty="0">
                <a:solidFill>
                  <a:srgbClr val="F9F9F9"/>
                </a:solidFill>
                <a:latin typeface="微软雅黑" panose="020B0503020204020204" charset="-122"/>
              </a:rPr>
              <a:t>C</a:t>
            </a:r>
            <a:endParaRPr lang="zh-CN" altLang="en-US" sz="2700" b="1" kern="0" dirty="0">
              <a:solidFill>
                <a:srgbClr val="F9F9F9"/>
              </a:solidFill>
              <a:latin typeface="微软雅黑" panose="020B050302020402020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7876970" y="1979655"/>
            <a:ext cx="648891" cy="647700"/>
          </a:xfrm>
          <a:prstGeom prst="ellipse">
            <a:avLst/>
          </a:prstGeom>
          <a:solidFill>
            <a:srgbClr val="0080CC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endParaRPr lang="zh-CN" altLang="en-US" sz="900" kern="0" dirty="0">
              <a:solidFill>
                <a:srgbClr val="F9F9F9"/>
              </a:solidFill>
              <a:latin typeface="微软雅黑" panose="020B050302020402020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23100" y="2885943"/>
            <a:ext cx="2240756" cy="2596699"/>
            <a:chOff x="7307974" y="1772816"/>
            <a:chExt cx="1728787" cy="3462331"/>
          </a:xfrm>
        </p:grpSpPr>
        <p:sp>
          <p:nvSpPr>
            <p:cNvPr id="37" name="TextBox 19"/>
            <p:cNvSpPr txBox="1">
              <a:spLocks noChangeArrowheads="1"/>
            </p:cNvSpPr>
            <p:nvPr/>
          </p:nvSpPr>
          <p:spPr bwMode="auto">
            <a:xfrm>
              <a:off x="7308304" y="1772816"/>
              <a:ext cx="1728238" cy="37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rgbClr val="4D4D4D"/>
                  </a:solidFill>
                  <a:latin typeface="微软雅黑" panose="020B0503020204020204" charset="-122"/>
                  <a:ea typeface="微软雅黑" panose="020B0503020204020204" charset="-122"/>
                </a:rPr>
                <a:t>水网</a:t>
              </a:r>
            </a:p>
          </p:txBody>
        </p:sp>
        <p:sp>
          <p:nvSpPr>
            <p:cNvPr id="38" name="TextBox 15"/>
            <p:cNvSpPr txBox="1"/>
            <p:nvPr/>
          </p:nvSpPr>
          <p:spPr bwMode="auto">
            <a:xfrm>
              <a:off x="7307974" y="2096706"/>
              <a:ext cx="1728787" cy="31384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Wingdings" panose="05000000000000000000" charset="0"/>
                <a:buChar char="l"/>
                <a:defRPr/>
              </a:pP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项目整体高差</a:t>
              </a:r>
              <a:r>
                <a:rPr lang="en-US" altLang="zh-CN" sz="825">
                  <a:solidFill>
                    <a:srgbClr val="4D4D4D"/>
                  </a:solidFill>
                  <a:latin typeface="微软雅黑" panose="020B0503020204020204" charset="-122"/>
                </a:rPr>
                <a:t>234</a:t>
              </a: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米。由取水工程、输水工程、配水工程、田间工程</a:t>
              </a:r>
              <a:r>
                <a:rPr lang="en-US" altLang="zh-CN" sz="825">
                  <a:solidFill>
                    <a:srgbClr val="4D4D4D"/>
                  </a:solidFill>
                  <a:latin typeface="微软雅黑" panose="020B0503020204020204" charset="-122"/>
                </a:rPr>
                <a:t>4</a:t>
              </a: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部分组成。建设麻柳、丙间水库分层取水口两座，架设输水主管</a:t>
              </a:r>
              <a:r>
                <a:rPr lang="en-US" altLang="zh-CN" sz="825">
                  <a:solidFill>
                    <a:srgbClr val="4D4D4D"/>
                  </a:solidFill>
                  <a:latin typeface="微软雅黑" panose="020B0503020204020204" charset="-122"/>
                </a:rPr>
                <a:t>32.33</a:t>
              </a: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千米，垂直于输水主管的输水干管</a:t>
              </a:r>
              <a:r>
                <a:rPr lang="en-US" altLang="zh-CN" sz="825">
                  <a:solidFill>
                    <a:srgbClr val="4D4D4D"/>
                  </a:solidFill>
                  <a:latin typeface="微软雅黑" panose="020B0503020204020204" charset="-122"/>
                </a:rPr>
                <a:t>46</a:t>
              </a: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条</a:t>
              </a:r>
              <a:r>
                <a:rPr lang="en-US" altLang="zh-CN" sz="825">
                  <a:solidFill>
                    <a:srgbClr val="4D4D4D"/>
                  </a:solidFill>
                  <a:latin typeface="微软雅黑" panose="020B0503020204020204" charset="-122"/>
                </a:rPr>
                <a:t>156.58</a:t>
              </a: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千米，垂直于输水干管的配水分干管</a:t>
              </a:r>
              <a:r>
                <a:rPr lang="en-US" altLang="zh-CN" sz="825">
                  <a:solidFill>
                    <a:srgbClr val="4D4D4D"/>
                  </a:solidFill>
                  <a:latin typeface="微软雅黑" panose="020B0503020204020204" charset="-122"/>
                </a:rPr>
                <a:t>801</a:t>
              </a: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条</a:t>
              </a:r>
              <a:r>
                <a:rPr lang="en-US" altLang="zh-CN" sz="825">
                  <a:solidFill>
                    <a:srgbClr val="4D4D4D"/>
                  </a:solidFill>
                  <a:latin typeface="微软雅黑" panose="020B0503020204020204" charset="-122"/>
                </a:rPr>
                <a:t>266.2</a:t>
              </a: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千米，垂直于配水分干管的配水支管</a:t>
              </a:r>
              <a:r>
                <a:rPr lang="en-US" altLang="zh-CN" sz="825">
                  <a:solidFill>
                    <a:srgbClr val="4D4D4D"/>
                  </a:solidFill>
                  <a:latin typeface="微软雅黑" panose="020B0503020204020204" charset="-122"/>
                </a:rPr>
                <a:t>1901</a:t>
              </a: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条</a:t>
              </a:r>
              <a:r>
                <a:rPr lang="en-US" altLang="zh-CN" sz="825">
                  <a:solidFill>
                    <a:srgbClr val="4D4D4D"/>
                  </a:solidFill>
                  <a:latin typeface="微软雅黑" panose="020B0503020204020204" charset="-122"/>
                </a:rPr>
                <a:t>345.33</a:t>
              </a: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千米，安装</a:t>
              </a:r>
              <a:r>
                <a:rPr lang="en-US" altLang="zh-CN" sz="825">
                  <a:solidFill>
                    <a:srgbClr val="4D4D4D"/>
                  </a:solidFill>
                  <a:latin typeface="微软雅黑" panose="020B0503020204020204" charset="-122"/>
                </a:rPr>
                <a:t>DN50</a:t>
              </a: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智能水表</a:t>
              </a:r>
              <a:r>
                <a:rPr lang="en-US" altLang="zh-CN" sz="825">
                  <a:solidFill>
                    <a:srgbClr val="4D4D4D"/>
                  </a:solidFill>
                  <a:latin typeface="微软雅黑" panose="020B0503020204020204" charset="-122"/>
                </a:rPr>
                <a:t>4933</a:t>
              </a: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只。</a:t>
              </a:r>
              <a:endParaRPr lang="en-US" altLang="zh-CN" sz="825">
                <a:solidFill>
                  <a:srgbClr val="4D4D4D"/>
                </a:solidFill>
                <a:latin typeface="微软雅黑" panose="020B0503020204020204" charset="-122"/>
              </a:endParaRPr>
            </a:p>
            <a:p>
              <a:pPr marL="171450" indent="-171450">
                <a:lnSpc>
                  <a:spcPct val="150000"/>
                </a:lnSpc>
                <a:buFont typeface="Wingdings" panose="05000000000000000000" charset="0"/>
                <a:buChar char="l"/>
                <a:defRPr/>
              </a:pP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主要实现的功能：</a:t>
              </a:r>
            </a:p>
            <a:p>
              <a:pPr marL="171450" indent="-171450">
                <a:lnSpc>
                  <a:spcPct val="150000"/>
                </a:lnSpc>
                <a:buFont typeface="Wingdings" panose="05000000000000000000" charset="0"/>
                <a:buChar char="ü"/>
                <a:defRPr/>
              </a:pP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保障灌区24小时不间断供水，精准灌溉精准计量，随用随取。</a:t>
              </a:r>
              <a:endParaRPr lang="zh-CN" altLang="en-US" sz="825" dirty="0">
                <a:solidFill>
                  <a:srgbClr val="4D4D4D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39" name="组合 19"/>
          <p:cNvGrpSpPr/>
          <p:nvPr/>
        </p:nvGrpSpPr>
        <p:grpSpPr>
          <a:xfrm>
            <a:off x="3316996" y="2922073"/>
            <a:ext cx="2061210" cy="2436200"/>
            <a:chOff x="7307974" y="1772816"/>
            <a:chExt cx="1728787" cy="3248367"/>
          </a:xfrm>
        </p:grpSpPr>
        <p:sp>
          <p:nvSpPr>
            <p:cNvPr id="40" name="TextBox 19"/>
            <p:cNvSpPr txBox="1">
              <a:spLocks noChangeArrowheads="1"/>
            </p:cNvSpPr>
            <p:nvPr/>
          </p:nvSpPr>
          <p:spPr bwMode="auto">
            <a:xfrm>
              <a:off x="7308304" y="1772816"/>
              <a:ext cx="1728238" cy="379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rgbClr val="4D4D4D"/>
                  </a:solidFill>
                  <a:latin typeface="微软雅黑" panose="020B0503020204020204" charset="-122"/>
                  <a:ea typeface="微软雅黑" panose="020B0503020204020204" charset="-122"/>
                </a:rPr>
                <a:t>信息网</a:t>
              </a:r>
            </a:p>
          </p:txBody>
        </p:sp>
        <p:sp>
          <p:nvSpPr>
            <p:cNvPr id="41" name="TextBox 18"/>
            <p:cNvSpPr txBox="1"/>
            <p:nvPr/>
          </p:nvSpPr>
          <p:spPr bwMode="auto">
            <a:xfrm>
              <a:off x="7307974" y="2096706"/>
              <a:ext cx="1728787" cy="29244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171450" indent="-171450" algn="l">
                <a:lnSpc>
                  <a:spcPct val="150000"/>
                </a:lnSpc>
                <a:buFont typeface="Wingdings" panose="05000000000000000000" charset="0"/>
                <a:buChar char="l"/>
                <a:defRPr/>
              </a:pP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灌区灌溉的自动化、远程化、安全化控制系统：物联网、无线传感技术系统；云计算系统。</a:t>
              </a:r>
            </a:p>
            <a:p>
              <a:pPr marL="171450" indent="-171450" algn="l">
                <a:lnSpc>
                  <a:spcPct val="150000"/>
                </a:lnSpc>
                <a:buFont typeface="Wingdings" panose="05000000000000000000" charset="0"/>
                <a:buChar char="l"/>
                <a:defRPr/>
              </a:pP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主要实现功能：</a:t>
              </a:r>
            </a:p>
            <a:p>
              <a:pPr marL="171450" indent="-171450" algn="l">
                <a:lnSpc>
                  <a:spcPct val="150000"/>
                </a:lnSpc>
                <a:buFont typeface="Wingdings" panose="05000000000000000000" charset="0"/>
                <a:buChar char="ü"/>
                <a:defRPr/>
              </a:pP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水网安全监测、远程制动；</a:t>
              </a:r>
            </a:p>
            <a:p>
              <a:pPr marL="171450" indent="-171450" algn="l">
                <a:lnSpc>
                  <a:spcPct val="150000"/>
                </a:lnSpc>
                <a:buFont typeface="Wingdings" panose="05000000000000000000" charset="0"/>
                <a:buChar char="ü"/>
                <a:defRPr/>
              </a:pP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农作物生长环境监测、基于GIS对设备设施远程开关控制；</a:t>
              </a:r>
            </a:p>
            <a:p>
              <a:pPr marL="171450" indent="-171450" algn="l">
                <a:lnSpc>
                  <a:spcPct val="150000"/>
                </a:lnSpc>
                <a:buFont typeface="Wingdings" panose="05000000000000000000" charset="0"/>
                <a:buChar char="ü"/>
                <a:defRPr/>
              </a:pP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可视化的农作物生长情况监测；</a:t>
              </a:r>
            </a:p>
            <a:p>
              <a:pPr marL="171450" indent="-171450" algn="l">
                <a:lnSpc>
                  <a:spcPct val="150000"/>
                </a:lnSpc>
                <a:buFont typeface="Wingdings" panose="05000000000000000000" charset="0"/>
                <a:buChar char="ü"/>
                <a:defRPr/>
              </a:pP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计量计费系统，水费的数据处理；</a:t>
              </a:r>
            </a:p>
            <a:p>
              <a:pPr marL="171450" indent="-171450" algn="l">
                <a:lnSpc>
                  <a:spcPct val="150000"/>
                </a:lnSpc>
                <a:buFont typeface="Wingdings" panose="05000000000000000000" charset="0"/>
                <a:buChar char="ü"/>
                <a:defRPr/>
              </a:pP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移动端巡检、设备管理、数据分析；</a:t>
              </a:r>
            </a:p>
            <a:p>
              <a:pPr marL="171450" indent="-171450" algn="l">
                <a:lnSpc>
                  <a:spcPct val="150000"/>
                </a:lnSpc>
                <a:buFont typeface="Wingdings" panose="05000000000000000000" charset="0"/>
                <a:buChar char="ü"/>
                <a:defRPr/>
              </a:pP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互联网数据收集。</a:t>
              </a:r>
            </a:p>
          </p:txBody>
        </p:sp>
      </p:grpSp>
      <p:grpSp>
        <p:nvGrpSpPr>
          <p:cNvPr id="42" name="组合 22"/>
          <p:cNvGrpSpPr/>
          <p:nvPr/>
        </p:nvGrpSpPr>
        <p:grpSpPr>
          <a:xfrm>
            <a:off x="5575194" y="2918534"/>
            <a:ext cx="2626222" cy="2612552"/>
            <a:chOff x="7307974" y="1772817"/>
            <a:chExt cx="1792283" cy="3269558"/>
          </a:xfrm>
        </p:grpSpPr>
        <p:sp>
          <p:nvSpPr>
            <p:cNvPr id="43" name="TextBox 19"/>
            <p:cNvSpPr txBox="1">
              <a:spLocks noChangeArrowheads="1"/>
            </p:cNvSpPr>
            <p:nvPr/>
          </p:nvSpPr>
          <p:spPr bwMode="auto">
            <a:xfrm>
              <a:off x="7308304" y="1772817"/>
              <a:ext cx="1728238" cy="356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rgbClr val="4D4D4D"/>
                  </a:solidFill>
                  <a:latin typeface="微软雅黑" panose="020B0503020204020204" charset="-122"/>
                  <a:ea typeface="微软雅黑" panose="020B0503020204020204" charset="-122"/>
                </a:rPr>
                <a:t>服务网</a:t>
              </a:r>
            </a:p>
          </p:txBody>
        </p:sp>
        <p:sp>
          <p:nvSpPr>
            <p:cNvPr id="44" name="TextBox 21"/>
            <p:cNvSpPr txBox="1"/>
            <p:nvPr/>
          </p:nvSpPr>
          <p:spPr bwMode="auto">
            <a:xfrm>
              <a:off x="7307974" y="2096658"/>
              <a:ext cx="1792283" cy="29457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 algn="l">
                <a:lnSpc>
                  <a:spcPct val="150000"/>
                </a:lnSpc>
                <a:buFont typeface="Wingdings" panose="05000000000000000000" charset="0"/>
                <a:buChar char="l"/>
                <a:defRPr/>
              </a:pP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项目公司通过大禹节水集团公司平台，直接对接农资公司，省去中间环节，拿到价格低于市场价格30%左右的农资产品，销售给老百姓，大大降低了生产成本，提供优质低价的农资服务；</a:t>
              </a:r>
            </a:p>
            <a:p>
              <a:pPr marL="171450" indent="-171450" algn="l">
                <a:lnSpc>
                  <a:spcPct val="150000"/>
                </a:lnSpc>
                <a:buFont typeface="Wingdings" panose="05000000000000000000" charset="0"/>
                <a:buChar char="l"/>
                <a:defRPr/>
              </a:pP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依托水网，精准的将肥料给到作物需肥部位，减肥增效的同时提升农作物品质，实现了“水肥一体化”服务</a:t>
              </a:r>
            </a:p>
            <a:p>
              <a:pPr marL="171450" indent="-171450" algn="l">
                <a:lnSpc>
                  <a:spcPct val="150000"/>
                </a:lnSpc>
                <a:buFont typeface="Wingdings" panose="05000000000000000000" charset="0"/>
                <a:buChar char="l"/>
                <a:defRPr/>
              </a:pP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通过对数据的整理、分析和评估，形成农产品产品追溯系统，并对接后期的农产品销售。</a:t>
              </a:r>
              <a:endParaRPr lang="en-US" altLang="zh-CN" sz="825" dirty="0">
                <a:solidFill>
                  <a:srgbClr val="4D4D4D"/>
                </a:solidFill>
                <a:latin typeface="微软雅黑" panose="020B0503020204020204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Wingdings" panose="05000000000000000000" charset="0"/>
                <a:buChar char="l"/>
                <a:defRPr/>
              </a:pP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通过对农户种植</a:t>
              </a:r>
              <a:r>
                <a:rPr lang="zh-CN" altLang="en-US" sz="825">
                  <a:solidFill>
                    <a:srgbClr val="4D4D4D"/>
                  </a:solidFill>
                  <a:latin typeface="微软雅黑" panose="020B0503020204020204" charset="-122"/>
                </a:rPr>
                <a:t>生产过程购买、销售</a:t>
              </a:r>
              <a:r>
                <a:rPr lang="zh-CN" altLang="en-US" sz="825" dirty="0">
                  <a:solidFill>
                    <a:srgbClr val="4D4D4D"/>
                  </a:solidFill>
                  <a:latin typeface="微软雅黑" panose="020B0503020204020204" charset="-122"/>
                </a:rPr>
                <a:t>等数据收集统计，给农户授信，对农户提供有针对性的金融服务。</a:t>
              </a:r>
            </a:p>
          </p:txBody>
        </p:sp>
      </p:grpSp>
      <p:sp>
        <p:nvSpPr>
          <p:cNvPr id="10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3" grpId="0" bldLvl="0" animBg="1"/>
      <p:bldP spid="34" grpId="0" bldLvl="0" animBg="1"/>
      <p:bldP spid="3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6"/>
          <p:cNvGrpSpPr/>
          <p:nvPr/>
        </p:nvGrpSpPr>
        <p:grpSpPr bwMode="auto">
          <a:xfrm>
            <a:off x="2646760" y="2313386"/>
            <a:ext cx="3931088" cy="406003"/>
            <a:chOff x="2005313" y="1942243"/>
            <a:chExt cx="5240848" cy="540000"/>
          </a:xfrm>
        </p:grpSpPr>
        <p:sp>
          <p:nvSpPr>
            <p:cNvPr id="3" name="右箭头 2"/>
            <p:cNvSpPr/>
            <p:nvPr/>
          </p:nvSpPr>
          <p:spPr>
            <a:xfrm>
              <a:off x="2005313" y="1942243"/>
              <a:ext cx="3444479" cy="540000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" name="TextBox 61"/>
            <p:cNvSpPr txBox="1">
              <a:spLocks noChangeArrowheads="1"/>
            </p:cNvSpPr>
            <p:nvPr/>
          </p:nvSpPr>
          <p:spPr bwMode="auto">
            <a:xfrm>
              <a:off x="5580112" y="2058400"/>
              <a:ext cx="1666049" cy="3361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050" kern="0" dirty="0">
                  <a:solidFill>
                    <a:srgbClr val="7D7D7D"/>
                  </a:solidFill>
                  <a:latin typeface="微软雅黑" panose="020B0503020204020204" charset="-122"/>
                </a:rPr>
                <a:t>初始水权分配机制</a:t>
              </a:r>
            </a:p>
          </p:txBody>
        </p:sp>
      </p:grpSp>
      <p:grpSp>
        <p:nvGrpSpPr>
          <p:cNvPr id="5" name="组合 27"/>
          <p:cNvGrpSpPr/>
          <p:nvPr/>
        </p:nvGrpSpPr>
        <p:grpSpPr bwMode="auto">
          <a:xfrm>
            <a:off x="2646760" y="2759869"/>
            <a:ext cx="3664388" cy="406004"/>
            <a:chOff x="2005312" y="2537451"/>
            <a:chExt cx="4885290" cy="540000"/>
          </a:xfrm>
        </p:grpSpPr>
        <p:sp>
          <p:nvSpPr>
            <p:cNvPr id="6" name="右箭头 5"/>
            <p:cNvSpPr/>
            <p:nvPr/>
          </p:nvSpPr>
          <p:spPr>
            <a:xfrm>
              <a:off x="2005312" y="2537451"/>
              <a:ext cx="3214318" cy="540000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182880" indent="-18288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endParaRPr lang="zh-CN" altLang="en-US" sz="1050" kern="0">
                <a:solidFill>
                  <a:prstClr val="whit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7" name="TextBox 61"/>
            <p:cNvSpPr txBox="1">
              <a:spLocks noChangeArrowheads="1"/>
            </p:cNvSpPr>
            <p:nvPr/>
          </p:nvSpPr>
          <p:spPr bwMode="auto">
            <a:xfrm>
              <a:off x="5580112" y="2653608"/>
              <a:ext cx="1310490" cy="33614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050" kern="0">
                  <a:solidFill>
                    <a:srgbClr val="7D7D7D"/>
                  </a:solidFill>
                  <a:latin typeface="微软雅黑" panose="020B0503020204020204" charset="-122"/>
                  <a:sym typeface="+mn-ea"/>
                </a:rPr>
                <a:t>水价形成机制</a:t>
              </a:r>
            </a:p>
          </p:txBody>
        </p:sp>
      </p:grpSp>
      <p:grpSp>
        <p:nvGrpSpPr>
          <p:cNvPr id="8" name="组合 28"/>
          <p:cNvGrpSpPr/>
          <p:nvPr/>
        </p:nvGrpSpPr>
        <p:grpSpPr bwMode="auto">
          <a:xfrm>
            <a:off x="2646760" y="3206353"/>
            <a:ext cx="4597838" cy="404813"/>
            <a:chOff x="2005313" y="3132659"/>
            <a:chExt cx="6129745" cy="540000"/>
          </a:xfrm>
        </p:grpSpPr>
        <p:sp>
          <p:nvSpPr>
            <p:cNvPr id="9" name="右箭头 8"/>
            <p:cNvSpPr/>
            <p:nvPr/>
          </p:nvSpPr>
          <p:spPr>
            <a:xfrm>
              <a:off x="2005313" y="3132659"/>
              <a:ext cx="3444479" cy="540000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" name="TextBox 61"/>
            <p:cNvSpPr txBox="1">
              <a:spLocks noChangeArrowheads="1"/>
            </p:cNvSpPr>
            <p:nvPr/>
          </p:nvSpPr>
          <p:spPr bwMode="auto">
            <a:xfrm>
              <a:off x="5580112" y="3248816"/>
              <a:ext cx="2554946" cy="3371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050" kern="0" dirty="0">
                  <a:solidFill>
                    <a:srgbClr val="7D7D7D"/>
                  </a:solidFill>
                  <a:latin typeface="微软雅黑" panose="020B0503020204020204" charset="-122"/>
                </a:rPr>
                <a:t>农业节水激励和精准补贴机制</a:t>
              </a:r>
            </a:p>
          </p:txBody>
        </p:sp>
      </p:grpSp>
      <p:grpSp>
        <p:nvGrpSpPr>
          <p:cNvPr id="11" name="组合 29"/>
          <p:cNvGrpSpPr/>
          <p:nvPr/>
        </p:nvGrpSpPr>
        <p:grpSpPr bwMode="auto">
          <a:xfrm>
            <a:off x="2646760" y="3652838"/>
            <a:ext cx="4864537" cy="404813"/>
            <a:chOff x="2005312" y="3727867"/>
            <a:chExt cx="6485306" cy="540000"/>
          </a:xfrm>
        </p:grpSpPr>
        <p:sp>
          <p:nvSpPr>
            <p:cNvPr id="12" name="右箭头 11"/>
            <p:cNvSpPr/>
            <p:nvPr/>
          </p:nvSpPr>
          <p:spPr>
            <a:xfrm>
              <a:off x="2005312" y="3727867"/>
              <a:ext cx="3214318" cy="540000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182880" indent="-18288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endParaRPr lang="zh-CN" altLang="en-US" sz="1050" kern="0">
                <a:solidFill>
                  <a:prstClr val="whit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3" name="TextBox 61"/>
            <p:cNvSpPr txBox="1">
              <a:spLocks noChangeArrowheads="1"/>
            </p:cNvSpPr>
            <p:nvPr/>
          </p:nvSpPr>
          <p:spPr bwMode="auto">
            <a:xfrm>
              <a:off x="5580112" y="3844024"/>
              <a:ext cx="2910506" cy="3371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050" kern="0">
                  <a:solidFill>
                    <a:srgbClr val="7D7D7D"/>
                  </a:solidFill>
                  <a:latin typeface="微软雅黑" panose="020B0503020204020204" charset="-122"/>
                </a:rPr>
                <a:t>引入社会资本参与建设和运行机制</a:t>
              </a:r>
            </a:p>
          </p:txBody>
        </p:sp>
      </p:grpSp>
      <p:grpSp>
        <p:nvGrpSpPr>
          <p:cNvPr id="14" name="组合 30"/>
          <p:cNvGrpSpPr/>
          <p:nvPr/>
        </p:nvGrpSpPr>
        <p:grpSpPr bwMode="auto">
          <a:xfrm>
            <a:off x="2646760" y="4099322"/>
            <a:ext cx="3664388" cy="404813"/>
            <a:chOff x="2005312" y="4323075"/>
            <a:chExt cx="4885290" cy="540000"/>
          </a:xfrm>
        </p:grpSpPr>
        <p:sp>
          <p:nvSpPr>
            <p:cNvPr id="15" name="右箭头 14"/>
            <p:cNvSpPr/>
            <p:nvPr/>
          </p:nvSpPr>
          <p:spPr>
            <a:xfrm>
              <a:off x="2005312" y="4323075"/>
              <a:ext cx="3444480" cy="540000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6" name="TextBox 61"/>
            <p:cNvSpPr txBox="1">
              <a:spLocks noChangeArrowheads="1"/>
            </p:cNvSpPr>
            <p:nvPr/>
          </p:nvSpPr>
          <p:spPr bwMode="auto">
            <a:xfrm>
              <a:off x="5580112" y="4439232"/>
              <a:ext cx="1310490" cy="3371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050" kern="0">
                  <a:solidFill>
                    <a:srgbClr val="7D7D7D"/>
                  </a:solidFill>
                  <a:latin typeface="微软雅黑" panose="020B0503020204020204" charset="-122"/>
                </a:rPr>
                <a:t>群众参与机制</a:t>
              </a:r>
            </a:p>
          </p:txBody>
        </p:sp>
      </p:grpSp>
      <p:grpSp>
        <p:nvGrpSpPr>
          <p:cNvPr id="17" name="组合 88063"/>
          <p:cNvGrpSpPr/>
          <p:nvPr/>
        </p:nvGrpSpPr>
        <p:grpSpPr bwMode="auto">
          <a:xfrm>
            <a:off x="2646760" y="4545806"/>
            <a:ext cx="3664388" cy="404813"/>
            <a:chOff x="2005312" y="4918285"/>
            <a:chExt cx="4885290" cy="540000"/>
          </a:xfrm>
        </p:grpSpPr>
        <p:sp>
          <p:nvSpPr>
            <p:cNvPr id="18" name="右箭头 17"/>
            <p:cNvSpPr/>
            <p:nvPr/>
          </p:nvSpPr>
          <p:spPr>
            <a:xfrm>
              <a:off x="2005312" y="4918285"/>
              <a:ext cx="3214318" cy="540000"/>
            </a:xfrm>
            <a:prstGeom prst="rightArrow">
              <a:avLst>
                <a:gd name="adj1" fmla="val 69403"/>
                <a:gd name="adj2" fmla="val 50000"/>
              </a:avLst>
            </a:prstGeom>
            <a:solidFill>
              <a:srgbClr val="0080CC"/>
            </a:solidFill>
            <a:ln w="3175" cap="flat" cmpd="sng" algn="ctr">
              <a:solidFill>
                <a:srgbClr val="0080CC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182880" indent="-18288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endParaRPr lang="zh-CN" altLang="en-US" sz="1050" kern="0">
                <a:solidFill>
                  <a:prstClr val="whit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9" name="TextBox 61"/>
            <p:cNvSpPr txBox="1">
              <a:spLocks noChangeArrowheads="1"/>
            </p:cNvSpPr>
            <p:nvPr/>
          </p:nvSpPr>
          <p:spPr bwMode="auto">
            <a:xfrm>
              <a:off x="5580112" y="5034442"/>
              <a:ext cx="1310490" cy="3371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050" kern="0">
                  <a:solidFill>
                    <a:srgbClr val="7D7D7D"/>
                  </a:solidFill>
                  <a:latin typeface="微软雅黑" panose="020B0503020204020204" charset="-122"/>
                </a:rPr>
                <a:t>工程管护机制</a:t>
              </a:r>
            </a:p>
          </p:txBody>
        </p:sp>
      </p:grpSp>
      <p:cxnSp>
        <p:nvCxnSpPr>
          <p:cNvPr id="20" name="直接连接符 19"/>
          <p:cNvCxnSpPr>
            <a:stCxn id="21" idx="0"/>
          </p:cNvCxnSpPr>
          <p:nvPr/>
        </p:nvCxnSpPr>
        <p:spPr>
          <a:xfrm>
            <a:off x="2690099" y="2348151"/>
            <a:ext cx="0" cy="3051572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21" name="椭圆 20"/>
          <p:cNvSpPr/>
          <p:nvPr/>
        </p:nvSpPr>
        <p:spPr>
          <a:xfrm>
            <a:off x="1432799" y="2348151"/>
            <a:ext cx="2514600" cy="2514600"/>
          </a:xfrm>
          <a:prstGeom prst="ellipse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sym typeface="+mn-ea"/>
              </a:rPr>
              <a:t>机制保障</a:t>
            </a:r>
          </a:p>
        </p:txBody>
      </p:sp>
      <p:sp>
        <p:nvSpPr>
          <p:cNvPr id="24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  <p:sp>
        <p:nvSpPr>
          <p:cNvPr id="21" name="文本1"/>
          <p:cNvSpPr/>
          <p:nvPr/>
        </p:nvSpPr>
        <p:spPr>
          <a:xfrm>
            <a:off x="2446973" y="2105978"/>
            <a:ext cx="5640705" cy="739616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35000" anchor="ctr"/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ym typeface="+mn-ea"/>
              </a:rPr>
              <a:t>组建元谋大型灌区用水专业和合作社，吸纳项目区</a:t>
            </a:r>
            <a:r>
              <a:rPr lang="en-US" altLang="zh-CN" sz="900" dirty="0">
                <a:sym typeface="+mn-ea"/>
              </a:rPr>
              <a:t>1.33</a:t>
            </a:r>
            <a:r>
              <a:rPr lang="zh-CN" altLang="en-US" sz="900" dirty="0">
                <a:sym typeface="+mn-ea"/>
              </a:rPr>
              <a:t>万户用水户为社员，社员以股权的方式参与到项目中来，在项目运营管理过程充分发挥股东意识和权益。</a:t>
            </a:r>
            <a:endParaRPr lang="en-US" altLang="zh-CN" sz="900" kern="0" dirty="0">
              <a:solidFill>
                <a:srgbClr val="4D4D4D"/>
              </a:solidFill>
              <a:latin typeface="微软雅黑" panose="020B0503020204020204" charset="-122"/>
            </a:endParaRPr>
          </a:p>
        </p:txBody>
      </p:sp>
      <p:sp>
        <p:nvSpPr>
          <p:cNvPr id="22" name="深色1"/>
          <p:cNvSpPr/>
          <p:nvPr/>
        </p:nvSpPr>
        <p:spPr>
          <a:xfrm>
            <a:off x="1295588" y="2106181"/>
            <a:ext cx="1068736" cy="986246"/>
          </a:xfrm>
          <a:custGeom>
            <a:avLst/>
            <a:gdLst/>
            <a:ahLst/>
            <a:cxnLst/>
            <a:rect l="l" t="t" r="r" b="b"/>
            <a:pathLst>
              <a:path w="1871662" h="1727200">
                <a:moveTo>
                  <a:pt x="0" y="0"/>
                </a:moveTo>
                <a:lnTo>
                  <a:pt x="1871662" y="0"/>
                </a:lnTo>
                <a:lnTo>
                  <a:pt x="1871662" y="1308095"/>
                </a:lnTo>
                <a:lnTo>
                  <a:pt x="935831" y="1727200"/>
                </a:lnTo>
                <a:lnTo>
                  <a:pt x="0" y="1308095"/>
                </a:lnTo>
                <a:close/>
              </a:path>
            </a:pathLst>
          </a:custGeom>
          <a:solidFill>
            <a:srgbClr val="0080CC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bIns="24300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00" b="1" kern="0" dirty="0">
                <a:solidFill>
                  <a:sysClr val="window" lastClr="FFFFFF"/>
                </a:solidFill>
                <a:latin typeface="微软雅黑" panose="020B0503020204020204" charset="-122"/>
              </a:rPr>
              <a:t>群众参与</a:t>
            </a:r>
          </a:p>
          <a:p>
            <a:pPr algn="ctr">
              <a:lnSpc>
                <a:spcPct val="120000"/>
              </a:lnSpc>
              <a:defRPr/>
            </a:pPr>
            <a:r>
              <a:rPr lang="zh-CN" altLang="en-US" sz="1000" b="1" kern="0" dirty="0">
                <a:solidFill>
                  <a:sysClr val="window" lastClr="FFFFFF"/>
                </a:solidFill>
                <a:latin typeface="微软雅黑" panose="020B0503020204020204" charset="-122"/>
              </a:rPr>
              <a:t>机制</a:t>
            </a:r>
          </a:p>
        </p:txBody>
      </p:sp>
      <p:sp>
        <p:nvSpPr>
          <p:cNvPr id="23" name="文本2"/>
          <p:cNvSpPr/>
          <p:nvPr/>
        </p:nvSpPr>
        <p:spPr>
          <a:xfrm>
            <a:off x="2446973" y="2970848"/>
            <a:ext cx="5641181" cy="738664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35000" anchor="ctr"/>
          <a:lstStyle/>
          <a:p>
            <a:pPr>
              <a:lnSpc>
                <a:spcPct val="140000"/>
              </a:lnSpc>
            </a:pPr>
            <a:r>
              <a:rPr lang="zh-CN" altLang="en-US" sz="900" dirty="0">
                <a:latin typeface="+mn-ea"/>
                <a:sym typeface="+mn-ea"/>
              </a:rPr>
              <a:t>建立“公司</a:t>
            </a:r>
            <a:r>
              <a:rPr lang="en-US" altLang="zh-CN" sz="900" dirty="0">
                <a:latin typeface="+mn-ea"/>
                <a:sym typeface="+mn-ea"/>
              </a:rPr>
              <a:t>+</a:t>
            </a:r>
            <a:r>
              <a:rPr lang="zh-CN" altLang="en-US" sz="900" dirty="0">
                <a:latin typeface="+mn-ea"/>
                <a:sym typeface="+mn-ea"/>
              </a:rPr>
              <a:t>合作社” 的管理模式，项目公司成立工程管护部、设备维修部、信息管理部为主导的职能部门，主要负责灌区运营日常管理工作，同时结合灌区产业结构及用水合作分社所对应灌区水利设施建设，从合作社抽选群众基础扎实，种植经验丰富社员负责灌区用水广告宣传、给配水协调、水利设施破坏追责索赔、灌区坝塘、水井关停、公共资产或私有资产征占协调等工作，为项目</a:t>
            </a:r>
            <a:r>
              <a:rPr lang="en-US" altLang="zh-CN" sz="900" dirty="0">
                <a:latin typeface="+mn-ea"/>
                <a:sym typeface="+mn-ea"/>
              </a:rPr>
              <a:t>20</a:t>
            </a:r>
            <a:r>
              <a:rPr lang="zh-CN" altLang="en-US" sz="900" dirty="0">
                <a:latin typeface="+mn-ea"/>
                <a:sym typeface="+mn-ea"/>
              </a:rPr>
              <a:t>年运营管理夯实基础。</a:t>
            </a:r>
            <a:endParaRPr lang="zh-CN" altLang="en-US" sz="900" kern="0" dirty="0">
              <a:solidFill>
                <a:srgbClr val="4D4D4D"/>
              </a:solidFill>
              <a:latin typeface="+mn-ea"/>
              <a:sym typeface="+mn-ea"/>
            </a:endParaRPr>
          </a:p>
        </p:txBody>
      </p:sp>
      <p:sp>
        <p:nvSpPr>
          <p:cNvPr id="24" name="深色2"/>
          <p:cNvSpPr/>
          <p:nvPr/>
        </p:nvSpPr>
        <p:spPr>
          <a:xfrm>
            <a:off x="1295588" y="2971028"/>
            <a:ext cx="1068736" cy="986246"/>
          </a:xfrm>
          <a:custGeom>
            <a:avLst/>
            <a:gdLst/>
            <a:ahLst/>
            <a:cxnLst/>
            <a:rect l="l" t="t" r="r" b="b"/>
            <a:pathLst>
              <a:path w="1871662" h="1727200">
                <a:moveTo>
                  <a:pt x="0" y="0"/>
                </a:moveTo>
                <a:lnTo>
                  <a:pt x="935831" y="458779"/>
                </a:lnTo>
                <a:lnTo>
                  <a:pt x="1871662" y="0"/>
                </a:lnTo>
                <a:lnTo>
                  <a:pt x="1871662" y="1268421"/>
                </a:lnTo>
                <a:lnTo>
                  <a:pt x="935831" y="1727200"/>
                </a:lnTo>
                <a:lnTo>
                  <a:pt x="0" y="1268421"/>
                </a:lnTo>
                <a:close/>
              </a:path>
            </a:pathLst>
          </a:custGeom>
          <a:solidFill>
            <a:srgbClr val="0080CC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00" b="1" kern="0" dirty="0">
                <a:solidFill>
                  <a:sysClr val="window" lastClr="FFFFFF"/>
                </a:solidFill>
                <a:latin typeface="微软雅黑" panose="020B0503020204020204" charset="-122"/>
                <a:sym typeface="+mn-ea"/>
              </a:rPr>
              <a:t>“公司+合作社”</a:t>
            </a:r>
            <a:r>
              <a:rPr lang="zh-CN" altLang="en-US" sz="1350" b="1" kern="0" dirty="0">
                <a:solidFill>
                  <a:sysClr val="window" lastClr="FFFFFF"/>
                </a:solidFill>
                <a:latin typeface="微软雅黑" panose="020B0503020204020204" charset="-122"/>
                <a:sym typeface="+mn-ea"/>
              </a:rPr>
              <a:t> </a:t>
            </a:r>
            <a:endParaRPr lang="zh-CN" altLang="en-US" sz="100" b="1" kern="0" dirty="0">
              <a:solidFill>
                <a:sysClr val="window" lastClr="FFFFFF"/>
              </a:solidFill>
              <a:latin typeface="微软雅黑" panose="020B0503020204020204" charset="-122"/>
            </a:endParaRPr>
          </a:p>
        </p:txBody>
      </p:sp>
      <p:sp>
        <p:nvSpPr>
          <p:cNvPr id="25" name="文本3"/>
          <p:cNvSpPr/>
          <p:nvPr/>
        </p:nvSpPr>
        <p:spPr>
          <a:xfrm>
            <a:off x="2433161" y="3832860"/>
            <a:ext cx="5654516" cy="73437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3500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900" dirty="0">
                <a:latin typeface="+mn-ea"/>
              </a:rPr>
              <a:t>信息化平台24小时实时监测灌区管道情况，发现管道漏点，损坏，能够在第一时间安排专业管护人员进行维修处理，提高供水保障率。</a:t>
            </a:r>
          </a:p>
        </p:txBody>
      </p:sp>
      <p:sp>
        <p:nvSpPr>
          <p:cNvPr id="26" name="深色3"/>
          <p:cNvSpPr/>
          <p:nvPr/>
        </p:nvSpPr>
        <p:spPr>
          <a:xfrm>
            <a:off x="1295588" y="3842500"/>
            <a:ext cx="1068736" cy="986247"/>
          </a:xfrm>
          <a:custGeom>
            <a:avLst/>
            <a:gdLst/>
            <a:ahLst/>
            <a:cxnLst/>
            <a:rect l="l" t="t" r="r" b="b"/>
            <a:pathLst>
              <a:path w="1871662" h="1727200">
                <a:moveTo>
                  <a:pt x="0" y="0"/>
                </a:moveTo>
                <a:lnTo>
                  <a:pt x="935831" y="458779"/>
                </a:lnTo>
                <a:lnTo>
                  <a:pt x="1871662" y="0"/>
                </a:lnTo>
                <a:lnTo>
                  <a:pt x="1871662" y="1268421"/>
                </a:lnTo>
                <a:lnTo>
                  <a:pt x="935831" y="1727200"/>
                </a:lnTo>
                <a:lnTo>
                  <a:pt x="0" y="1268421"/>
                </a:lnTo>
                <a:close/>
              </a:path>
            </a:pathLst>
          </a:custGeom>
          <a:solidFill>
            <a:srgbClr val="0080CC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b="1" kern="0" dirty="0">
                <a:solidFill>
                  <a:sysClr val="window" lastClr="FFFFFF"/>
                </a:solidFill>
                <a:latin typeface="微软雅黑" panose="020B0503020204020204" charset="-122"/>
              </a:rPr>
              <a:t>信息化管控、高效运</a:t>
            </a:r>
            <a:r>
              <a:rPr lang="zh-CN" altLang="en-US" sz="100" b="1" kern="0" dirty="0">
                <a:solidFill>
                  <a:sysClr val="window" lastClr="FFFFFF"/>
                </a:solidFill>
                <a:latin typeface="微软雅黑" panose="020B0503020204020204" charset="-122"/>
              </a:rPr>
              <a:t>维</a:t>
            </a:r>
          </a:p>
        </p:txBody>
      </p:sp>
      <p:sp>
        <p:nvSpPr>
          <p:cNvPr id="27" name="文本4"/>
          <p:cNvSpPr/>
          <p:nvPr/>
        </p:nvSpPr>
        <p:spPr>
          <a:xfrm>
            <a:off x="2433161" y="4685824"/>
            <a:ext cx="5655469" cy="73437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35000" anchor="ctr"/>
          <a:lstStyle/>
          <a:p>
            <a:pPr algn="l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sym typeface="+mn-ea"/>
              </a:rPr>
              <a:t>建立完善的400客户报修、投诉热线，坚持客户第一原则，全天24小时水源保证，不断提高服务质量。</a:t>
            </a:r>
            <a:endParaRPr lang="zh-CN" altLang="en-US" sz="900" dirty="0">
              <a:latin typeface="+mn-ea"/>
            </a:endParaRPr>
          </a:p>
        </p:txBody>
      </p:sp>
      <p:sp>
        <p:nvSpPr>
          <p:cNvPr id="28" name="深色4"/>
          <p:cNvSpPr/>
          <p:nvPr/>
        </p:nvSpPr>
        <p:spPr>
          <a:xfrm>
            <a:off x="1295588" y="4695095"/>
            <a:ext cx="1068736" cy="986247"/>
          </a:xfrm>
          <a:custGeom>
            <a:avLst/>
            <a:gdLst/>
            <a:ahLst/>
            <a:cxnLst/>
            <a:rect l="l" t="t" r="r" b="b"/>
            <a:pathLst>
              <a:path w="1871662" h="1727200">
                <a:moveTo>
                  <a:pt x="0" y="0"/>
                </a:moveTo>
                <a:lnTo>
                  <a:pt x="935831" y="458779"/>
                </a:lnTo>
                <a:lnTo>
                  <a:pt x="1871662" y="0"/>
                </a:lnTo>
                <a:lnTo>
                  <a:pt x="1871662" y="1268421"/>
                </a:lnTo>
                <a:lnTo>
                  <a:pt x="935831" y="1727200"/>
                </a:lnTo>
                <a:lnTo>
                  <a:pt x="0" y="1268421"/>
                </a:lnTo>
                <a:close/>
              </a:path>
            </a:pathLst>
          </a:custGeom>
          <a:gradFill>
            <a:gsLst>
              <a:gs pos="33000">
                <a:srgbClr val="0080CC"/>
              </a:gs>
              <a:gs pos="100000">
                <a:srgbClr val="99D4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000" b="1" kern="0" dirty="0">
                <a:solidFill>
                  <a:schemeClr val="bg1"/>
                </a:solidFill>
                <a:latin typeface="微软雅黑" panose="020B0503020204020204" charset="-122"/>
                <a:sym typeface="+mn-ea"/>
              </a:rPr>
              <a:t>400</a:t>
            </a:r>
            <a:r>
              <a:rPr lang="zh-CN" altLang="zh-CN" sz="1000" b="1" kern="0" dirty="0">
                <a:solidFill>
                  <a:schemeClr val="bg1"/>
                </a:solidFill>
                <a:latin typeface="微软雅黑" panose="020B0503020204020204" charset="-122"/>
                <a:sym typeface="+mn-ea"/>
              </a:rPr>
              <a:t>故障热线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19" name="矩形 1"/>
          <p:cNvSpPr/>
          <p:nvPr/>
        </p:nvSpPr>
        <p:spPr>
          <a:xfrm>
            <a:off x="1220391" y="1091804"/>
            <a:ext cx="501396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800" b="1" dirty="0">
                <a:solidFill>
                  <a:srgbClr val="005696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  <p:sp>
        <p:nvSpPr>
          <p:cNvPr id="2" name="AutoShape 6"/>
          <p:cNvSpPr>
            <a:spLocks noChangeArrowheads="1"/>
          </p:cNvSpPr>
          <p:nvPr/>
        </p:nvSpPr>
        <p:spPr bwMode="gray">
          <a:xfrm>
            <a:off x="1361599" y="1640681"/>
            <a:ext cx="6420803" cy="240030"/>
          </a:xfrm>
          <a:prstGeom prst="cube">
            <a:avLst>
              <a:gd name="adj" fmla="val 25000"/>
            </a:avLst>
          </a:prstGeom>
          <a:solidFill>
            <a:srgbClr val="0080CC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en-US" altLang="zh-TW" sz="900" kern="0">
                <a:solidFill>
                  <a:srgbClr val="F9F9F9"/>
                </a:solidFill>
                <a:latin typeface="微软雅黑" panose="020B0503020204020204" charset="-122"/>
              </a:rPr>
              <a:t> 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318979" y="1599723"/>
            <a:ext cx="2666524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500" b="1" kern="0" dirty="0">
                <a:solidFill>
                  <a:schemeClr val="bg1"/>
                </a:solidFill>
                <a:effectLst/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项目运维管理体系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738" y="1939766"/>
            <a:ext cx="5724525" cy="3765709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 flipV="1">
            <a:off x="367189" y="5917883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1"/>
          <p:cNvSpPr/>
          <p:nvPr/>
        </p:nvSpPr>
        <p:spPr>
          <a:xfrm>
            <a:off x="6099096" y="5732860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6"/>
          <p:cNvSpPr>
            <a:spLocks noChangeArrowheads="1"/>
          </p:cNvSpPr>
          <p:nvPr/>
        </p:nvSpPr>
        <p:spPr bwMode="gray">
          <a:xfrm>
            <a:off x="1615599" y="4224870"/>
            <a:ext cx="5784212" cy="564261"/>
          </a:xfrm>
          <a:prstGeom prst="cube">
            <a:avLst>
              <a:gd name="adj" fmla="val 25000"/>
            </a:avLst>
          </a:prstGeom>
          <a:solidFill>
            <a:srgbClr val="0080CC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en-US" altLang="zh-TW" sz="900" kern="0">
                <a:solidFill>
                  <a:srgbClr val="F9F9F9"/>
                </a:solidFill>
                <a:latin typeface="微软雅黑" panose="020B0503020204020204" charset="-122"/>
              </a:rPr>
              <a:t> </a:t>
            </a:r>
          </a:p>
        </p:txBody>
      </p:sp>
      <p:sp>
        <p:nvSpPr>
          <p:cNvPr id="9" name="矩形 8"/>
          <p:cNvSpPr/>
          <p:nvPr/>
        </p:nvSpPr>
        <p:spPr>
          <a:xfrm>
            <a:off x="1760668" y="2440476"/>
            <a:ext cx="1395389" cy="1784395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11820" y="3823991"/>
            <a:ext cx="2107894" cy="400880"/>
            <a:chOff x="358426" y="1615493"/>
            <a:chExt cx="2810525" cy="534507"/>
          </a:xfrm>
        </p:grpSpPr>
        <p:sp>
          <p:nvSpPr>
            <p:cNvPr id="11" name="矩形 10"/>
            <p:cNvSpPr/>
            <p:nvPr/>
          </p:nvSpPr>
          <p:spPr>
            <a:xfrm>
              <a:off x="823556" y="1646124"/>
              <a:ext cx="1860519" cy="473247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srgbClr val="4D4D4D"/>
                  </a:solidFill>
                  <a:latin typeface="微软雅黑" panose="020B0503020204020204" charset="-122"/>
                </a:rPr>
                <a:t>主管道</a:t>
              </a: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auto">
            <a:xfrm>
              <a:off x="2556255" y="1615493"/>
              <a:ext cx="612696" cy="534507"/>
            </a:xfrm>
            <a:prstGeom prst="hexagon">
              <a:avLst>
                <a:gd name="adj" fmla="val 28657"/>
                <a:gd name="vf" fmla="val 115470"/>
              </a:avLst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altLang="zh-CN" sz="900" kern="0" dirty="0">
                <a:solidFill>
                  <a:srgbClr val="F9F9F9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3" name="AutoShape 4"/>
            <p:cNvSpPr>
              <a:spLocks noChangeArrowheads="1"/>
            </p:cNvSpPr>
            <p:nvPr/>
          </p:nvSpPr>
          <p:spPr bwMode="auto">
            <a:xfrm>
              <a:off x="358426" y="1615493"/>
              <a:ext cx="612696" cy="534507"/>
            </a:xfrm>
            <a:prstGeom prst="hexagon">
              <a:avLst>
                <a:gd name="adj" fmla="val 28657"/>
                <a:gd name="vf" fmla="val 115470"/>
              </a:avLst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altLang="zh-CN" sz="900" kern="0" dirty="0">
                <a:solidFill>
                  <a:srgbClr val="F9F9F9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3866902" y="2440476"/>
            <a:ext cx="1395389" cy="1784395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518054" y="3833537"/>
            <a:ext cx="2107894" cy="400880"/>
            <a:chOff x="3166738" y="1615493"/>
            <a:chExt cx="2810525" cy="534507"/>
          </a:xfrm>
        </p:grpSpPr>
        <p:sp>
          <p:nvSpPr>
            <p:cNvPr id="16" name="矩形 15"/>
            <p:cNvSpPr/>
            <p:nvPr/>
          </p:nvSpPr>
          <p:spPr>
            <a:xfrm>
              <a:off x="3631867" y="1646124"/>
              <a:ext cx="1860519" cy="473247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srgbClr val="4D4D4D"/>
                  </a:solidFill>
                  <a:latin typeface="微软雅黑" panose="020B0503020204020204" charset="-122"/>
                </a:rPr>
                <a:t>田间试水</a:t>
              </a:r>
            </a:p>
          </p:txBody>
        </p:sp>
        <p:sp>
          <p:nvSpPr>
            <p:cNvPr id="17" name="AutoShape 4"/>
            <p:cNvSpPr>
              <a:spLocks noChangeArrowheads="1"/>
            </p:cNvSpPr>
            <p:nvPr/>
          </p:nvSpPr>
          <p:spPr bwMode="auto">
            <a:xfrm>
              <a:off x="5364567" y="1615493"/>
              <a:ext cx="612696" cy="534507"/>
            </a:xfrm>
            <a:prstGeom prst="hexagon">
              <a:avLst>
                <a:gd name="adj" fmla="val 28657"/>
                <a:gd name="vf" fmla="val 115470"/>
              </a:avLst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altLang="zh-CN" sz="900" kern="0" dirty="0">
                <a:solidFill>
                  <a:srgbClr val="F9F9F9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8" name="AutoShape 4"/>
            <p:cNvSpPr>
              <a:spLocks noChangeArrowheads="1"/>
            </p:cNvSpPr>
            <p:nvPr/>
          </p:nvSpPr>
          <p:spPr bwMode="auto">
            <a:xfrm>
              <a:off x="3166738" y="1615493"/>
              <a:ext cx="612696" cy="534507"/>
            </a:xfrm>
            <a:prstGeom prst="hexagon">
              <a:avLst>
                <a:gd name="adj" fmla="val 28657"/>
                <a:gd name="vf" fmla="val 115470"/>
              </a:avLst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altLang="zh-CN" sz="900" kern="0" dirty="0">
                <a:solidFill>
                  <a:srgbClr val="F9F9F9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19" name="AutoShape 7"/>
          <p:cNvSpPr>
            <a:spLocks noChangeArrowheads="1"/>
          </p:cNvSpPr>
          <p:nvPr/>
        </p:nvSpPr>
        <p:spPr bwMode="gray">
          <a:xfrm>
            <a:off x="3366031" y="2972387"/>
            <a:ext cx="305707" cy="348967"/>
          </a:xfrm>
          <a:prstGeom prst="chevron">
            <a:avLst>
              <a:gd name="adj" fmla="val 52514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innerShdw blurRad="114300">
              <a:prstClr val="black">
                <a:alpha val="27000"/>
              </a:prstClr>
            </a:inn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800" kern="0">
              <a:solidFill>
                <a:srgbClr val="4D4D4D"/>
              </a:solidFill>
              <a:latin typeface="Impact" panose="020B080603090205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73136" y="2440476"/>
            <a:ext cx="1395389" cy="1784395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624288" y="3823990"/>
            <a:ext cx="2107894" cy="400880"/>
            <a:chOff x="5975050" y="1615493"/>
            <a:chExt cx="2810525" cy="534507"/>
          </a:xfrm>
        </p:grpSpPr>
        <p:sp>
          <p:nvSpPr>
            <p:cNvPr id="22" name="矩形 21"/>
            <p:cNvSpPr/>
            <p:nvPr/>
          </p:nvSpPr>
          <p:spPr>
            <a:xfrm>
              <a:off x="6440179" y="1646124"/>
              <a:ext cx="1860519" cy="473247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zh-CN" sz="1050" kern="0" dirty="0">
                  <a:solidFill>
                    <a:srgbClr val="4D4D4D"/>
                  </a:solidFill>
                  <a:latin typeface="微软雅黑" panose="020B0503020204020204" charset="-122"/>
                </a:rPr>
                <a:t>田间作物</a:t>
              </a:r>
            </a:p>
          </p:txBody>
        </p:sp>
        <p:sp>
          <p:nvSpPr>
            <p:cNvPr id="23" name="AutoShape 4"/>
            <p:cNvSpPr>
              <a:spLocks noChangeArrowheads="1"/>
            </p:cNvSpPr>
            <p:nvPr/>
          </p:nvSpPr>
          <p:spPr bwMode="auto">
            <a:xfrm>
              <a:off x="8172879" y="1615493"/>
              <a:ext cx="612696" cy="534507"/>
            </a:xfrm>
            <a:prstGeom prst="hexagon">
              <a:avLst>
                <a:gd name="adj" fmla="val 28657"/>
                <a:gd name="vf" fmla="val 115470"/>
              </a:avLst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altLang="zh-CN" sz="900" kern="0" dirty="0">
                <a:solidFill>
                  <a:srgbClr val="F9F9F9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4" name="AutoShape 4"/>
            <p:cNvSpPr>
              <a:spLocks noChangeArrowheads="1"/>
            </p:cNvSpPr>
            <p:nvPr/>
          </p:nvSpPr>
          <p:spPr bwMode="auto">
            <a:xfrm>
              <a:off x="5975050" y="1615493"/>
              <a:ext cx="612696" cy="534507"/>
            </a:xfrm>
            <a:prstGeom prst="hexagon">
              <a:avLst>
                <a:gd name="adj" fmla="val 28657"/>
                <a:gd name="vf" fmla="val 115470"/>
              </a:avLst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altLang="zh-CN" sz="900" kern="0" dirty="0">
                <a:solidFill>
                  <a:srgbClr val="F9F9F9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25" name="AutoShape 7"/>
          <p:cNvSpPr>
            <a:spLocks noChangeArrowheads="1"/>
          </p:cNvSpPr>
          <p:nvPr/>
        </p:nvSpPr>
        <p:spPr bwMode="gray">
          <a:xfrm>
            <a:off x="5472265" y="2972387"/>
            <a:ext cx="305707" cy="348967"/>
          </a:xfrm>
          <a:prstGeom prst="chevron">
            <a:avLst>
              <a:gd name="adj" fmla="val 52514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innerShdw blurRad="114300">
              <a:prstClr val="black">
                <a:alpha val="27000"/>
              </a:prstClr>
            </a:inn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800" kern="0">
              <a:solidFill>
                <a:srgbClr val="4D4D4D"/>
              </a:solidFill>
              <a:latin typeface="Impact" panose="020B0806030902050204" pitchFamily="34" charset="0"/>
            </a:endParaRPr>
          </a:p>
        </p:txBody>
      </p:sp>
      <p:pic>
        <p:nvPicPr>
          <p:cNvPr id="26" name="图片 25" descr="DSC_0945"/>
          <p:cNvPicPr/>
          <p:nvPr/>
        </p:nvPicPr>
        <p:blipFill>
          <a:blip r:embed="rId3"/>
          <a:stretch>
            <a:fillRect/>
          </a:stretch>
        </p:blipFill>
        <p:spPr>
          <a:xfrm>
            <a:off x="1872615" y="2688431"/>
            <a:ext cx="1188000" cy="1479600"/>
          </a:xfrm>
          <a:prstGeom prst="rect">
            <a:avLst/>
          </a:prstGeom>
        </p:spPr>
      </p:pic>
      <p:pic>
        <p:nvPicPr>
          <p:cNvPr id="27" name="图片 26"/>
          <p:cNvPicPr/>
          <p:nvPr/>
        </p:nvPicPr>
        <p:blipFill>
          <a:blip r:embed="rId4"/>
          <a:stretch>
            <a:fillRect/>
          </a:stretch>
        </p:blipFill>
        <p:spPr>
          <a:xfrm>
            <a:off x="3978593" y="2688431"/>
            <a:ext cx="1188000" cy="1479600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  <p:pic>
        <p:nvPicPr>
          <p:cNvPr id="2" name="图片 1" descr="微信图片_20191107173628"/>
          <p:cNvPicPr/>
          <p:nvPr/>
        </p:nvPicPr>
        <p:blipFill>
          <a:blip r:embed="rId5"/>
          <a:stretch>
            <a:fillRect/>
          </a:stretch>
        </p:blipFill>
        <p:spPr>
          <a:xfrm>
            <a:off x="6076950" y="2688431"/>
            <a:ext cx="1188000" cy="14796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3784E-6 L -1.94444E-6 -0.3043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21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2766E-6 L 0 -0.306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31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3784E-6 L 1.94444E-6 -0.3043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217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4" grpId="0" bldLvl="0" animBg="1"/>
      <p:bldP spid="19" grpId="0" bldLvl="0" animBg="1"/>
      <p:bldP spid="20" grpId="0" bldLvl="0" animBg="1"/>
      <p:bldP spid="2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3868" y="2054781"/>
            <a:ext cx="1626394" cy="422672"/>
            <a:chOff x="95250" y="1989138"/>
            <a:chExt cx="2168525" cy="563562"/>
          </a:xfrm>
        </p:grpSpPr>
        <p:sp>
          <p:nvSpPr>
            <p:cNvPr id="3" name="五边形 2"/>
            <p:cNvSpPr/>
            <p:nvPr/>
          </p:nvSpPr>
          <p:spPr>
            <a:xfrm>
              <a:off x="463550" y="1989138"/>
              <a:ext cx="1800225" cy="563562"/>
            </a:xfrm>
            <a:prstGeom prst="homePlat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b="1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农业供水公司模式</a:t>
              </a:r>
              <a:endParaRPr lang="zh-CN" altLang="en-US" sz="1000" b="1" kern="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" name="TextBox 13"/>
            <p:cNvSpPr txBox="1">
              <a:spLocks noChangeArrowheads="1"/>
            </p:cNvSpPr>
            <p:nvPr/>
          </p:nvSpPr>
          <p:spPr bwMode="auto">
            <a:xfrm>
              <a:off x="95250" y="2098675"/>
              <a:ext cx="340360" cy="4292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500" kern="0">
                  <a:solidFill>
                    <a:srgbClr val="4D4D4D"/>
                  </a:solidFill>
                  <a:latin typeface="Impact" panose="020B0806030902050204" pitchFamily="34" charset="0"/>
                </a:rPr>
                <a:t>1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3868" y="2626281"/>
            <a:ext cx="1596628" cy="422672"/>
            <a:chOff x="1132523" y="4412298"/>
            <a:chExt cx="2128837" cy="563562"/>
          </a:xfrm>
        </p:grpSpPr>
        <p:sp>
          <p:nvSpPr>
            <p:cNvPr id="6" name="五边形 5"/>
            <p:cNvSpPr/>
            <p:nvPr/>
          </p:nvSpPr>
          <p:spPr>
            <a:xfrm>
              <a:off x="1461135" y="4412298"/>
              <a:ext cx="1800225" cy="563562"/>
            </a:xfrm>
            <a:prstGeom prst="homePlat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50" b="1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销售公司模式</a:t>
              </a:r>
              <a:endParaRPr lang="zh-CN" altLang="en-US" sz="1050" b="1" kern="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7" name="TextBox 17"/>
            <p:cNvSpPr txBox="1">
              <a:spLocks noChangeArrowheads="1"/>
            </p:cNvSpPr>
            <p:nvPr/>
          </p:nvSpPr>
          <p:spPr bwMode="auto">
            <a:xfrm>
              <a:off x="1132523" y="4494530"/>
              <a:ext cx="371687" cy="4292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500" kern="0">
                  <a:solidFill>
                    <a:srgbClr val="4D4D4D"/>
                  </a:solidFill>
                  <a:latin typeface="Impact" panose="020B0806030902050204" pitchFamily="34" charset="0"/>
                </a:rPr>
                <a:t>2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63868" y="3826907"/>
            <a:ext cx="1577578" cy="422672"/>
            <a:chOff x="2977833" y="3277553"/>
            <a:chExt cx="2103437" cy="563562"/>
          </a:xfrm>
        </p:grpSpPr>
        <p:sp>
          <p:nvSpPr>
            <p:cNvPr id="9" name="五边形 8"/>
            <p:cNvSpPr/>
            <p:nvPr/>
          </p:nvSpPr>
          <p:spPr>
            <a:xfrm>
              <a:off x="3281045" y="3277553"/>
              <a:ext cx="1800225" cy="563562"/>
            </a:xfrm>
            <a:prstGeom prst="homePlat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50" b="1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技术指导增收分成模式</a:t>
              </a:r>
              <a:endParaRPr lang="zh-CN" altLang="en-US" sz="1050" b="1" kern="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0" name="TextBox 18"/>
            <p:cNvSpPr txBox="1">
              <a:spLocks noChangeArrowheads="1"/>
            </p:cNvSpPr>
            <p:nvPr/>
          </p:nvSpPr>
          <p:spPr bwMode="auto">
            <a:xfrm>
              <a:off x="2977833" y="3359785"/>
              <a:ext cx="370840" cy="4292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500" kern="0">
                  <a:solidFill>
                    <a:srgbClr val="4D4D4D"/>
                  </a:solidFill>
                  <a:latin typeface="Impact" panose="020B0806030902050204" pitchFamily="34" charset="0"/>
                </a:rPr>
                <a:t>4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3868" y="4420077"/>
            <a:ext cx="1594724" cy="422672"/>
            <a:chOff x="6005195" y="4171950"/>
            <a:chExt cx="2126298" cy="563563"/>
          </a:xfrm>
        </p:grpSpPr>
        <p:sp>
          <p:nvSpPr>
            <p:cNvPr id="15" name="五边形 14"/>
            <p:cNvSpPr/>
            <p:nvPr/>
          </p:nvSpPr>
          <p:spPr>
            <a:xfrm>
              <a:off x="6331268" y="4171950"/>
              <a:ext cx="1800225" cy="563563"/>
            </a:xfrm>
            <a:prstGeom prst="homePlat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50" b="1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订单农业销售提成模式</a:t>
              </a:r>
              <a:endParaRPr lang="zh-CN" altLang="en-US" sz="1050" b="1" kern="0" dirty="0">
                <a:solidFill>
                  <a:srgbClr val="F9F9F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6" name="TextBox 20"/>
            <p:cNvSpPr txBox="1">
              <a:spLocks noChangeArrowheads="1"/>
            </p:cNvSpPr>
            <p:nvPr/>
          </p:nvSpPr>
          <p:spPr bwMode="auto">
            <a:xfrm>
              <a:off x="6005195" y="4254183"/>
              <a:ext cx="380153" cy="4292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500" kern="0">
                  <a:solidFill>
                    <a:srgbClr val="4D4D4D"/>
                  </a:solidFill>
                  <a:latin typeface="Impact" panose="020B0806030902050204" pitchFamily="34" charset="0"/>
                </a:rPr>
                <a:t>5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3868" y="5085875"/>
            <a:ext cx="1618298" cy="422672"/>
            <a:chOff x="6849110" y="5172710"/>
            <a:chExt cx="2157730" cy="563563"/>
          </a:xfrm>
        </p:grpSpPr>
        <p:sp>
          <p:nvSpPr>
            <p:cNvPr id="18" name="五边形 17"/>
            <p:cNvSpPr/>
            <p:nvPr/>
          </p:nvSpPr>
          <p:spPr>
            <a:xfrm>
              <a:off x="7206615" y="5172710"/>
              <a:ext cx="1800225" cy="563563"/>
            </a:xfrm>
            <a:prstGeom prst="homePlate">
              <a:avLst/>
            </a:prstGeom>
            <a:solidFill>
              <a:srgbClr val="0080CC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50" b="1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农业综合交易平台模式</a:t>
              </a:r>
              <a:endParaRPr lang="zh-CN" altLang="en-US" sz="1050" b="1" kern="0" dirty="0">
                <a:solidFill>
                  <a:srgbClr val="F9F9F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9" name="TextBox 21"/>
            <p:cNvSpPr txBox="1">
              <a:spLocks noChangeArrowheads="1"/>
            </p:cNvSpPr>
            <p:nvPr/>
          </p:nvSpPr>
          <p:spPr bwMode="auto">
            <a:xfrm>
              <a:off x="6849110" y="5254943"/>
              <a:ext cx="381000" cy="4292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500" kern="0">
                  <a:solidFill>
                    <a:srgbClr val="4D4D4D"/>
                  </a:solidFill>
                  <a:latin typeface="Impact" panose="020B0806030902050204" pitchFamily="34" charset="0"/>
                </a:rPr>
                <a:t>6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63868" y="3237310"/>
            <a:ext cx="1583293" cy="422672"/>
            <a:chOff x="2784158" y="3249613"/>
            <a:chExt cx="2111057" cy="563562"/>
          </a:xfrm>
        </p:grpSpPr>
        <p:sp>
          <p:nvSpPr>
            <p:cNvPr id="28" name="五边形 27"/>
            <p:cNvSpPr/>
            <p:nvPr/>
          </p:nvSpPr>
          <p:spPr>
            <a:xfrm>
              <a:off x="3094990" y="3249613"/>
              <a:ext cx="1800225" cy="563562"/>
            </a:xfrm>
            <a:prstGeom prst="homePlate">
              <a:avLst/>
            </a:prstGeom>
            <a:gradFill>
              <a:gsLst>
                <a:gs pos="69000">
                  <a:srgbClr val="0080CC">
                    <a:alpha val="100000"/>
                  </a:srgbClr>
                </a:gs>
                <a:gs pos="40000">
                  <a:srgbClr val="0080CC"/>
                </a:gs>
                <a:gs pos="99000">
                  <a:srgbClr val="0080CC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50" b="1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土地托管模式</a:t>
              </a:r>
              <a:endParaRPr lang="zh-CN" altLang="en-US" sz="1050" b="1" kern="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0" name="TextBox 18"/>
            <p:cNvSpPr txBox="1">
              <a:spLocks noChangeArrowheads="1"/>
            </p:cNvSpPr>
            <p:nvPr/>
          </p:nvSpPr>
          <p:spPr bwMode="auto">
            <a:xfrm>
              <a:off x="2784158" y="3331845"/>
              <a:ext cx="378460" cy="4292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500" kern="0">
                  <a:solidFill>
                    <a:srgbClr val="4D4D4D"/>
                  </a:solidFill>
                  <a:latin typeface="Impact" panose="020B0806030902050204" pitchFamily="34" charset="0"/>
                </a:rPr>
                <a:t>3</a:t>
              </a:r>
            </a:p>
          </p:txBody>
        </p:sp>
      </p:grpSp>
      <p:sp>
        <p:nvSpPr>
          <p:cNvPr id="40" name="矩形 39"/>
          <p:cNvSpPr/>
          <p:nvPr/>
        </p:nvSpPr>
        <p:spPr>
          <a:xfrm>
            <a:off x="854869" y="1592580"/>
            <a:ext cx="1104900" cy="506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700" b="1">
                <a:solidFill>
                  <a:srgbClr val="005696"/>
                </a:solidFill>
                <a:effectLst/>
              </a:rPr>
              <a:t>愿   景</a:t>
            </a:r>
          </a:p>
        </p:txBody>
      </p:sp>
      <p:sp>
        <p:nvSpPr>
          <p:cNvPr id="13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174308" y="5839778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1"/>
          <p:cNvSpPr/>
          <p:nvPr/>
        </p:nvSpPr>
        <p:spPr>
          <a:xfrm>
            <a:off x="5906215" y="5654755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350770" y="2055019"/>
            <a:ext cx="5967889" cy="421958"/>
          </a:xfrm>
          <a:prstGeom prst="rect">
            <a:avLst/>
          </a:prstGeom>
          <a:solidFill>
            <a:srgbClr val="F9F9F9"/>
          </a:solidFill>
        </p:spPr>
        <p:txBody>
          <a:bodyPr wrap="square" rtlCol="0">
            <a:noAutofit/>
          </a:bodyPr>
          <a:lstStyle/>
          <a:p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比照城市自来水公司理解，就是由公司建设农田灌溉供水管网，政府授权特许经营，企业通过收取水费获取收益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350294" y="2626519"/>
            <a:ext cx="5968365" cy="421958"/>
          </a:xfrm>
          <a:prstGeom prst="rect">
            <a:avLst/>
          </a:prstGeom>
          <a:solidFill>
            <a:srgbClr val="F9F9F9"/>
          </a:solidFill>
        </p:spPr>
        <p:txBody>
          <a:bodyPr wrap="square" rtlCol="0">
            <a:noAutofit/>
          </a:bodyPr>
          <a:lstStyle/>
          <a:p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灌溉设施、农资、农机、种苗销售模式：利用平台资源，对接农资、农机、种苗销售企业，通过销售获取收益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349341" y="3827621"/>
            <a:ext cx="5968365" cy="421958"/>
          </a:xfrm>
          <a:prstGeom prst="rect">
            <a:avLst/>
          </a:prstGeom>
          <a:solidFill>
            <a:srgbClr val="0080CC"/>
          </a:solidFill>
        </p:spPr>
        <p:txBody>
          <a:bodyPr wrap="square" rtlCol="0">
            <a:noAutofit/>
          </a:bodyPr>
          <a:lstStyle/>
          <a:p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利用自身的专业技术负责农田、农作物日常的管护，以此增加农田收益，增收部分按合同约定分成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350294" y="3237071"/>
            <a:ext cx="5967413" cy="422910"/>
          </a:xfrm>
          <a:prstGeom prst="rect">
            <a:avLst/>
          </a:prstGeom>
          <a:solidFill>
            <a:srgbClr val="0080CC"/>
          </a:solidFill>
        </p:spPr>
        <p:txBody>
          <a:bodyPr wrap="square" rtlCol="0">
            <a:noAutofit/>
          </a:bodyPr>
          <a:lstStyle/>
          <a:p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公司投资对规模化种植的农田进行水肥一体化等提升改造，并利用自身的专业技术负责日常的灌溉、维护、管理，收取一定的服务费用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349341" y="4991576"/>
            <a:ext cx="5966936" cy="631984"/>
          </a:xfrm>
          <a:prstGeom prst="rect">
            <a:avLst/>
          </a:prstGeom>
          <a:solidFill>
            <a:srgbClr val="0080CC"/>
          </a:solidFill>
        </p:spPr>
        <p:txBody>
          <a:bodyPr wrap="square" rtlCol="0">
            <a:noAutofit/>
          </a:bodyPr>
          <a:lstStyle/>
          <a:p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比照电商交易平台来理解，通过跑马圈地，在形成自己的客户群体的基础上，对接农业生产上下游企业、市场、农户，形成“农业综合交易”平台（包括农资、农机、农产品、农业相关数据等），收取平台服务费用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348389" y="4419600"/>
            <a:ext cx="5968365" cy="421958"/>
          </a:xfrm>
          <a:prstGeom prst="rect">
            <a:avLst/>
          </a:prstGeom>
          <a:solidFill>
            <a:srgbClr val="0080CC"/>
          </a:solidFill>
        </p:spPr>
        <p:txBody>
          <a:bodyPr wrap="square" rtlCol="0">
            <a:noAutofit/>
          </a:bodyPr>
          <a:lstStyle/>
          <a:p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结合当地产业结构，形成一定产业规模，聚集政府，社会和国内外产业资源，积极对接市场，创造与分享市场机会，形成农业订单，收取一定比例的销售提成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2" grpId="0" bldLvl="0" animBg="1"/>
      <p:bldP spid="26" grpId="0" bldLvl="0" animBg="1"/>
      <p:bldP spid="37" grpId="0" bldLvl="0" animBg="1"/>
      <p:bldP spid="38" grpId="0" bldLvl="0" animBg="1"/>
      <p:bldP spid="39" grpId="0" bldLvl="0" animBg="1"/>
      <p:bldP spid="4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"/>
                <a:lumOff val="96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灰色1"/>
          <p:cNvGrpSpPr/>
          <p:nvPr/>
        </p:nvGrpSpPr>
        <p:grpSpPr>
          <a:xfrm>
            <a:off x="2763083" y="2208968"/>
            <a:ext cx="3618310" cy="570402"/>
            <a:chOff x="2531269" y="1372395"/>
            <a:chExt cx="4824413" cy="760536"/>
          </a:xfrm>
        </p:grpSpPr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531269" y="1372395"/>
              <a:ext cx="4824413" cy="760536"/>
            </a:xfrm>
            <a:prstGeom prst="rect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5400000" scaled="0"/>
            </a:gradFill>
            <a:ln w="9525">
              <a:solidFill>
                <a:srgbClr val="EAEAEA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Line 43"/>
            <p:cNvSpPr>
              <a:spLocks noChangeShapeType="1"/>
            </p:cNvSpPr>
            <p:nvPr/>
          </p:nvSpPr>
          <p:spPr bwMode="auto">
            <a:xfrm rot="5400000">
              <a:off x="4500712" y="231776"/>
              <a:ext cx="0" cy="3025775"/>
            </a:xfrm>
            <a:prstGeom prst="line">
              <a:avLst/>
            </a:prstGeom>
            <a:noFill/>
            <a:ln w="28575">
              <a:solidFill>
                <a:srgbClr val="C0C0C0"/>
              </a:solidFill>
              <a:prstDash val="lgDash"/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029460" y="1845072"/>
            <a:ext cx="5085715" cy="1812528"/>
            <a:chOff x="1568567" y="940594"/>
            <a:chExt cx="1244268" cy="1214945"/>
          </a:xfrm>
        </p:grpSpPr>
        <p:grpSp>
          <p:nvGrpSpPr>
            <p:cNvPr id="15" name="Group 10"/>
            <p:cNvGrpSpPr/>
            <p:nvPr/>
          </p:nvGrpSpPr>
          <p:grpSpPr bwMode="auto">
            <a:xfrm>
              <a:off x="1568567" y="940594"/>
              <a:ext cx="1244268" cy="1214945"/>
              <a:chOff x="-3" y="0"/>
              <a:chExt cx="1042" cy="1019"/>
            </a:xfrm>
          </p:grpSpPr>
          <p:grpSp>
            <p:nvGrpSpPr>
              <p:cNvPr id="17" name="Group 11"/>
              <p:cNvGrpSpPr/>
              <p:nvPr/>
            </p:nvGrpSpPr>
            <p:grpSpPr bwMode="auto">
              <a:xfrm>
                <a:off x="-3" y="0"/>
                <a:ext cx="1042" cy="1019"/>
                <a:chOff x="-3" y="0"/>
                <a:chExt cx="1042" cy="1019"/>
              </a:xfrm>
            </p:grpSpPr>
            <p:pic>
              <p:nvPicPr>
                <p:cNvPr id="19" name="Picture 12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" y="0"/>
                  <a:ext cx="1042" cy="10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" name="Oval 1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35" cy="1019"/>
                </a:xfrm>
                <a:prstGeom prst="ellipse">
                  <a:avLst/>
                </a:prstGeom>
                <a:solidFill>
                  <a:srgbClr val="0080CC"/>
                </a:solidFill>
                <a:ln w="19050">
                  <a:solidFill>
                    <a:srgbClr val="FFFFFF"/>
                  </a:solidFill>
                  <a:rou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00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pic>
            <p:nvPicPr>
              <p:cNvPr id="18" name="Picture 14" descr="Picture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" y="30"/>
                <a:ext cx="823" cy="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6" name="WordArt 15"/>
            <p:cNvSpPr>
              <a:spLocks noChangeArrowheads="1" noChangeShapeType="1"/>
            </p:cNvSpPr>
            <p:nvPr/>
          </p:nvSpPr>
          <p:spPr bwMode="auto">
            <a:xfrm>
              <a:off x="1755265" y="1303245"/>
              <a:ext cx="869678" cy="49095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orthographicFront"/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zh-CN" altLang="zh-CN" sz="900" kern="10" dirty="0">
                  <a:solidFill>
                    <a:schemeClr val="bg1"/>
                  </a:solidFill>
                  <a:effectLst/>
                  <a:latin typeface="微软雅黑" panose="020B0503020204020204" charset="-122"/>
                </a:rPr>
                <a:t>合作共赢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981948" y="1077516"/>
            <a:ext cx="35496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数字农业—助力产业升级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74308" y="5703570"/>
            <a:ext cx="8669179" cy="45244"/>
          </a:xfrm>
          <a:prstGeom prst="line">
            <a:avLst/>
          </a:prstGeom>
          <a:ln>
            <a:solidFill>
              <a:srgbClr val="7BA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1"/>
          <p:cNvSpPr/>
          <p:nvPr/>
        </p:nvSpPr>
        <p:spPr>
          <a:xfrm>
            <a:off x="5906215" y="5518547"/>
            <a:ext cx="2983230" cy="25273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1050" dirty="0">
                <a:solidFill>
                  <a:srgbClr val="00569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Arial" panose="020B0604020202020204" pitchFamily="34" charset="0"/>
              </a:rPr>
              <a:t>让农业更智慧   让农村更美好   让农民更幸福</a:t>
            </a:r>
          </a:p>
        </p:txBody>
      </p:sp>
      <p:pic>
        <p:nvPicPr>
          <p:cNvPr id="5" name="图片 4" descr="&amp;pky8428177595&amp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8433" y="3459480"/>
            <a:ext cx="3747611" cy="1936909"/>
          </a:xfrm>
          <a:prstGeom prst="roundRect">
            <a:avLst/>
          </a:prstGeom>
          <a:effectLst>
            <a:softEdge rad="1270000"/>
          </a:effectLst>
        </p:spPr>
      </p:pic>
      <p:pic>
        <p:nvPicPr>
          <p:cNvPr id="6" name="图片 5" descr="&amp;pky8428177595&amp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8520" y="3242310"/>
            <a:ext cx="4996815" cy="2582545"/>
          </a:xfrm>
          <a:prstGeom prst="roundRect">
            <a:avLst/>
          </a:prstGeom>
          <a:effectLst>
            <a:softEdge rad="12700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8"/>
  <p:tag name="KSO_WM_UNIT_SHOW_EDIT_AREA_INDICATION" val="0"/>
  <p:tag name="KSO_WM_TAG_VERSION" val="1.0"/>
  <p:tag name="KSO_WM_BEAUTIFY_FLAG" val="#wm#"/>
  <p:tag name="KSO_WM_TEMPLATE_CATEGORY" val="custom"/>
  <p:tag name="KSO_WM_TEMPLATE_INDEX" val="20202601"/>
  <p:tag name="KSO_WM_TEMPLATE_THUMBS_INDEX" val="1、4、7、8、9、10、11、13、14、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TYPE" val="i"/>
  <p:tag name="KSO_WM_UNIT_INDEX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leftRight"/>
  <p:tag name="KSO_WM_SLIDE_BK_DARK_LIGHT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TYPE" val="i"/>
  <p:tag name="KSO_WM_UNIT_INDEX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topBottom"/>
  <p:tag name="KSO_WM_SLIDE_BK_DARK_LIGHT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bottomTop"/>
  <p:tag name="KSO_WM_SLIDE_BK_DARK_LIGHT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navigation"/>
  <p:tag name="KSO_WM_SLIDE_BK_DARK_LIGHT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navigation"/>
  <p:tag name="KSO_WM_SLIDE_BK_DARK_LIGHT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193369_1"/>
  <p:tag name="KSO_WM_TEMPLATE_SUBCATEGORY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01"/>
  <p:tag name="KSO_WM_SLIDE_TYPE" val="title"/>
  <p:tag name="KSO_WM_SLIDE_SUBTYPE" val="pureTxt"/>
  <p:tag name="KSO_WM_TEMPLATE_THUMBS_INDEX" val="1、3、7、8、10、13、15"/>
  <p:tag name="KSO_WM_SLIDE_LAYOUT" val="a_b"/>
  <p:tag name="KSO_WM_SLIDE_LAYOUT_CNT" val="1_3"/>
  <p:tag name="KSO_WM_TEMPLATE_MASTER_TYPE" val="1"/>
  <p:tag name="KSO_WM_TEMPLATE_COLOR_TYPE" val="1"/>
  <p:tag name="KSO_WM_TEMPLATE_MASTER_THUMB_INDEX" val="1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193369_1"/>
  <p:tag name="KSO_WM_TEMPLATE_SUBCATEGORY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01"/>
  <p:tag name="KSO_WM_SLIDE_TYPE" val="title"/>
  <p:tag name="KSO_WM_SLIDE_SUBTYPE" val="pureTxt"/>
  <p:tag name="KSO_WM_TEMPLATE_THUMBS_INDEX" val="1、3、7、8、10、13、15"/>
  <p:tag name="KSO_WM_SLIDE_LAYOUT" val="a_b"/>
  <p:tag name="KSO_WM_SLIDE_LAYOUT_CNT" val="1_3"/>
  <p:tag name="KSO_WM_TEMPLATE_MASTER_TYPE" val="1"/>
  <p:tag name="KSO_WM_TEMPLATE_COLOR_TYPE" val="1"/>
  <p:tag name="KSO_WM_TEMPLATE_MASTER_THUMB_INDEX" val="12"/>
</p:tagLst>
</file>

<file path=ppt/theme/theme1.xml><?xml version="1.0" encoding="utf-8"?>
<a:theme xmlns:a="http://schemas.openxmlformats.org/drawingml/2006/main" name="Office 主题">
  <a:themeElements>
    <a:clrScheme name="学术蓝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bg1"/>
        </a:solidFill>
      </a:spPr>
      <a:bodyPr wrap="square" rtlCol="0">
        <a:noAutofit/>
      </a:bodyPr>
      <a:lstStyle>
        <a:defPPr>
          <a:defRPr lang="en-US" altLang="zh-CN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MS PGothic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MS PGothic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自定义 25">
      <a:dk1>
        <a:srgbClr val="000000"/>
      </a:dk1>
      <a:lt1>
        <a:srgbClr val="FFFFFF"/>
      </a:lt1>
      <a:dk2>
        <a:srgbClr val="E9F3FA"/>
      </a:dk2>
      <a:lt2>
        <a:srgbClr val="FFFFFF"/>
      </a:lt2>
      <a:accent1>
        <a:srgbClr val="4472C4"/>
      </a:accent1>
      <a:accent2>
        <a:srgbClr val="2A8DD4"/>
      </a:accent2>
      <a:accent3>
        <a:srgbClr val="2FA1CF"/>
      </a:accent3>
      <a:accent4>
        <a:srgbClr val="33B2B2"/>
      </a:accent4>
      <a:accent5>
        <a:srgbClr val="35BD81"/>
      </a:accent5>
      <a:accent6>
        <a:srgbClr val="59C54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noFill/>
        <a:ln cmpd="dbl">
          <a:solidFill>
            <a:schemeClr val="tx1"/>
          </a:solidFill>
        </a:ln>
      </a:spPr>
      <a:bodyPr wrap="square" lIns="91440" tIns="45720" rIns="91440" bIns="45720">
        <a:spAutoFit/>
      </a:bodyPr>
      <a:lstStyle>
        <a:defPPr algn="ctr">
          <a:defRPr sz="30000" b="1" cap="none" spc="0" dirty="0" smtClean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</a:defRPr>
        </a:defPPr>
      </a:lst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1646</Words>
  <Application>Microsoft Office PowerPoint</Application>
  <PresentationFormat>全屏显示(4:3)</PresentationFormat>
  <Paragraphs>160</Paragraphs>
  <Slides>17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17</vt:i4>
      </vt:variant>
    </vt:vector>
  </HeadingPairs>
  <TitlesOfParts>
    <vt:vector size="36" baseType="lpstr">
      <vt:lpstr>MS PGothic</vt:lpstr>
      <vt:lpstr>方正粗黑宋简体</vt:lpstr>
      <vt:lpstr>仿宋</vt:lpstr>
      <vt:lpstr>黑体</vt:lpstr>
      <vt:lpstr>华文新魏</vt:lpstr>
      <vt:lpstr>隶书</vt:lpstr>
      <vt:lpstr>宋体</vt:lpstr>
      <vt:lpstr>微软雅黑</vt:lpstr>
      <vt:lpstr>Arial</vt:lpstr>
      <vt:lpstr>Calibri</vt:lpstr>
      <vt:lpstr>Calibri Light</vt:lpstr>
      <vt:lpstr>Impact</vt:lpstr>
      <vt:lpstr>Viner Hand ITC</vt:lpstr>
      <vt:lpstr>Wingdings</vt:lpstr>
      <vt:lpstr>Office 主题</vt:lpstr>
      <vt:lpstr>8_Office 主题</vt:lpstr>
      <vt:lpstr>7_Office 主题</vt:lpstr>
      <vt:lpstr>1_Office 主题​​</vt:lpstr>
      <vt:lpstr>回顾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DY</dc:creator>
  <cp:lastModifiedBy>qiuhao</cp:lastModifiedBy>
  <cp:revision>790</cp:revision>
  <dcterms:created xsi:type="dcterms:W3CDTF">2015-03-26T07:55:00Z</dcterms:created>
  <dcterms:modified xsi:type="dcterms:W3CDTF">2019-12-07T12:01:10Z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2052-11.1.0.9208</vt:lpwstr>
  </property>
</Properties>
</file>