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4" r:id="rId4"/>
    <p:sldMasterId id="2147483657" r:id="rId5"/>
    <p:sldMasterId id="2147483660" r:id="rId6"/>
    <p:sldMasterId id="2147483663" r:id="rId7"/>
    <p:sldMasterId id="2147483666" r:id="rId8"/>
  </p:sldMasterIdLst>
  <p:notesMasterIdLst>
    <p:notesMasterId r:id="rId11"/>
  </p:notesMasterIdLst>
  <p:handoutMasterIdLst>
    <p:handoutMasterId r:id="rId54"/>
  </p:handoutMasterIdLst>
  <p:sldIdLst>
    <p:sldId id="1432" r:id="rId9"/>
    <p:sldId id="1433" r:id="rId10"/>
    <p:sldId id="317" r:id="rId12"/>
    <p:sldId id="1295" r:id="rId13"/>
    <p:sldId id="1324" r:id="rId14"/>
    <p:sldId id="1381" r:id="rId15"/>
    <p:sldId id="1382" r:id="rId16"/>
    <p:sldId id="1383" r:id="rId17"/>
    <p:sldId id="1391" r:id="rId18"/>
    <p:sldId id="1392" r:id="rId19"/>
    <p:sldId id="1370" r:id="rId20"/>
    <p:sldId id="1328" r:id="rId21"/>
    <p:sldId id="1395" r:id="rId22"/>
    <p:sldId id="1330" r:id="rId23"/>
    <p:sldId id="1387" r:id="rId24"/>
    <p:sldId id="1396" r:id="rId25"/>
    <p:sldId id="1342" r:id="rId26"/>
    <p:sldId id="1388" r:id="rId27"/>
    <p:sldId id="1400" r:id="rId28"/>
    <p:sldId id="1406" r:id="rId29"/>
    <p:sldId id="1408" r:id="rId30"/>
    <p:sldId id="1347" r:id="rId31"/>
    <p:sldId id="1407" r:id="rId32"/>
    <p:sldId id="1368" r:id="rId33"/>
    <p:sldId id="1401" r:id="rId34"/>
    <p:sldId id="1350" r:id="rId35"/>
    <p:sldId id="1351" r:id="rId36"/>
    <p:sldId id="1352" r:id="rId37"/>
    <p:sldId id="1380" r:id="rId38"/>
    <p:sldId id="1369" r:id="rId39"/>
    <p:sldId id="1355" r:id="rId40"/>
    <p:sldId id="1384" r:id="rId41"/>
    <p:sldId id="1356" r:id="rId42"/>
    <p:sldId id="1357" r:id="rId43"/>
    <p:sldId id="1385" r:id="rId44"/>
    <p:sldId id="1358" r:id="rId45"/>
    <p:sldId id="1361" r:id="rId46"/>
    <p:sldId id="1362" r:id="rId47"/>
    <p:sldId id="1402" r:id="rId48"/>
    <p:sldId id="1403" r:id="rId49"/>
    <p:sldId id="1365" r:id="rId50"/>
    <p:sldId id="1404" r:id="rId51"/>
    <p:sldId id="1389" r:id="rId52"/>
    <p:sldId id="334" r:id="rId53"/>
  </p:sldIdLst>
  <p:sldSz cx="9144000" cy="6858000" type="screen4x3"/>
  <p:notesSz cx="9979025" cy="6833870"/>
  <p:custDataLst>
    <p:tags r:id="rId59"/>
  </p:custDataLst>
  <p:defaultTextStyle>
    <a:defPPr>
      <a:defRPr lang="zh-CN"/>
    </a:defPPr>
    <a:lvl1pPr marL="0" algn="l" defTabSz="102362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1810" algn="l" defTabSz="102362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3620" algn="l" defTabSz="102362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35430" algn="l" defTabSz="102362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47240" algn="l" defTabSz="102362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59050" algn="l" defTabSz="102362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70860" algn="l" defTabSz="102362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82670" algn="l" defTabSz="102362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94480" algn="l" defTabSz="102362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刘 佳元" initials="刘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CC"/>
    <a:srgbClr val="00A0E9"/>
    <a:srgbClr val="0C4A88"/>
    <a:srgbClr val="006EC0"/>
    <a:srgbClr val="007E39"/>
    <a:srgbClr val="FFFFFF"/>
    <a:srgbClr val="66CCFF"/>
    <a:srgbClr val="039B47"/>
    <a:srgbClr val="8CB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7805" autoAdjust="0"/>
    <p:restoredTop sz="86385" autoAdjust="0"/>
  </p:normalViewPr>
  <p:slideViewPr>
    <p:cSldViewPr>
      <p:cViewPr>
        <p:scale>
          <a:sx n="100" d="100"/>
          <a:sy n="100" d="100"/>
        </p:scale>
        <p:origin x="-1224" y="-840"/>
      </p:cViewPr>
      <p:guideLst>
        <p:guide orient="horz" pos="2880"/>
        <p:guide orient="horz" pos="2160"/>
        <p:guide pos="3842"/>
        <p:guide pos="304"/>
        <p:guide pos="1892"/>
        <p:guide pos="1241"/>
        <p:guide pos="2844"/>
        <p:guide pos="228"/>
        <p:guide pos="1418"/>
        <p:guide pos="908"/>
      </p:guideLst>
    </p:cSldViewPr>
  </p:slideViewPr>
  <p:outlineViewPr>
    <p:cViewPr>
      <p:scale>
        <a:sx n="33" d="100"/>
        <a:sy n="33" d="100"/>
      </p:scale>
      <p:origin x="0" y="-5504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30" d="100"/>
        <a:sy n="130" d="100"/>
      </p:scale>
      <p:origin x="0" y="4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9" Type="http://schemas.openxmlformats.org/officeDocument/2006/relationships/tags" Target="tags/tag98.xml"/><Relationship Id="rId58" Type="http://schemas.openxmlformats.org/officeDocument/2006/relationships/commentAuthors" Target="commentAuthors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handoutMaster" Target="handoutMasters/handoutMaster1.xml"/><Relationship Id="rId53" Type="http://schemas.openxmlformats.org/officeDocument/2006/relationships/slide" Target="slides/slide44.xml"/><Relationship Id="rId52" Type="http://schemas.openxmlformats.org/officeDocument/2006/relationships/slide" Target="slides/slide43.xml"/><Relationship Id="rId51" Type="http://schemas.openxmlformats.org/officeDocument/2006/relationships/slide" Target="slides/slide42.xml"/><Relationship Id="rId50" Type="http://schemas.openxmlformats.org/officeDocument/2006/relationships/slide" Target="slides/slide41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0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44" Type="http://schemas.openxmlformats.org/officeDocument/2006/relationships/slide" Target="slides/slide35.xml"/><Relationship Id="rId43" Type="http://schemas.openxmlformats.org/officeDocument/2006/relationships/slide" Target="slides/slide34.xml"/><Relationship Id="rId42" Type="http://schemas.openxmlformats.org/officeDocument/2006/relationships/slide" Target="slides/slide33.xml"/><Relationship Id="rId41" Type="http://schemas.openxmlformats.org/officeDocument/2006/relationships/slide" Target="slides/slide32.xml"/><Relationship Id="rId40" Type="http://schemas.openxmlformats.org/officeDocument/2006/relationships/slide" Target="slides/slide31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0" Type="http://schemas.openxmlformats.org/officeDocument/2006/relationships/slide" Target="slides/slide11.xml"/><Relationship Id="rId2" Type="http://schemas.openxmlformats.org/officeDocument/2006/relationships/theme" Target="theme/theme1.xml"/><Relationship Id="rId19" Type="http://schemas.openxmlformats.org/officeDocument/2006/relationships/slide" Target="slides/slide10.xml"/><Relationship Id="rId18" Type="http://schemas.openxmlformats.org/officeDocument/2006/relationships/slide" Target="slides/slide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31.wmf"/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5" Type="http://schemas.openxmlformats.org/officeDocument/2006/relationships/image" Target="../media/image36.wmf"/><Relationship Id="rId4" Type="http://schemas.openxmlformats.org/officeDocument/2006/relationships/image" Target="../media/image35.wmf"/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25403" cy="3413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53623" y="0"/>
            <a:ext cx="4323084" cy="3413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4E323-9981-44E1-A9D2-769A0A2967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491718"/>
            <a:ext cx="4325403" cy="3413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53623" y="6491718"/>
            <a:ext cx="4323084" cy="3413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007EA-9136-4CE5-ACB4-CE5B52D19A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24243" cy="3417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52473" y="0"/>
            <a:ext cx="4324243" cy="3417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2AE03-6EE8-41FD-8A37-86C6BC5E26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282157" y="512763"/>
            <a:ext cx="3416300" cy="2562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7903" y="3246240"/>
            <a:ext cx="7983219" cy="30753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6491293"/>
            <a:ext cx="4324243" cy="3417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52473" y="6491293"/>
            <a:ext cx="4324243" cy="3417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2362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11810" algn="l" defTabSz="102362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23620" algn="l" defTabSz="102362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35430" algn="l" defTabSz="102362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47240" algn="l" defTabSz="102362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59050" algn="l" defTabSz="102362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70860" algn="l" defTabSz="102362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82670" algn="l" defTabSz="102362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94480" algn="l" defTabSz="102362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62466" name="文本占位符 2"/>
          <p:cNvSpPr/>
          <p:nvPr>
            <p:ph type="body"/>
          </p:nvPr>
        </p:nvSpPr>
        <p:spPr/>
        <p:txBody>
          <a:bodyPr wrap="square" lIns="91440" tIns="45720" rIns="91440" bIns="45720"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A4C69E-9E83-4EF4-8715-4724C9B88791}" type="slidenum">
              <a:rPr lang="zh-CN" altLang="en-US"/>
            </a:fld>
            <a:endParaRPr lang="zh-CN" altLang="en-US"/>
          </a:p>
        </p:txBody>
      </p:sp>
      <p:sp>
        <p:nvSpPr>
          <p:cNvPr id="8397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121025" y="496888"/>
            <a:ext cx="3314700" cy="2486025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marL="316230" indent="-316230" algn="just">
              <a:spcBef>
                <a:spcPts val="555"/>
              </a:spcBef>
              <a:buClr>
                <a:srgbClr val="FF0000"/>
              </a:buClr>
              <a:buFont typeface="Wingdings" panose="05000000000000000000" pitchFamily="2" charset="2"/>
              <a:buChar char="n"/>
            </a:pPr>
            <a:endParaRPr lang="en-US" altLang="zh-CN" dirty="0">
              <a:solidFill>
                <a:srgbClr val="000099"/>
              </a:solidFill>
            </a:endParaRPr>
          </a:p>
        </p:txBody>
      </p:sp>
      <p:sp>
        <p:nvSpPr>
          <p:cNvPr id="83973" name="灯片编号占位符 3"/>
          <p:cNvSpPr txBox="1">
            <a:spLocks noGrp="1"/>
          </p:cNvSpPr>
          <p:nvPr/>
        </p:nvSpPr>
        <p:spPr bwMode="auto">
          <a:xfrm>
            <a:off x="5411258" y="6295680"/>
            <a:ext cx="4141563" cy="33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408" tIns="42204" rIns="84408" bIns="42204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6A9D93-DC0D-4FA5-A9E1-3AA8752F54CF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5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2.pn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image" Target="../media/image7.png"/><Relationship Id="rId4" Type="http://schemas.openxmlformats.org/officeDocument/2006/relationships/tags" Target="../tags/tag16.xml"/><Relationship Id="rId3" Type="http://schemas.openxmlformats.org/officeDocument/2006/relationships/image" Target="../media/image6.png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image" Target="../media/image6.png"/><Relationship Id="rId4" Type="http://schemas.openxmlformats.org/officeDocument/2006/relationships/tags" Target="../tags/tag21.xml"/><Relationship Id="rId3" Type="http://schemas.openxmlformats.org/officeDocument/2006/relationships/image" Target="../media/image7.png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image" Target="../media/image9.png"/><Relationship Id="rId4" Type="http://schemas.openxmlformats.org/officeDocument/2006/relationships/tags" Target="../tags/tag26.xml"/><Relationship Id="rId3" Type="http://schemas.openxmlformats.org/officeDocument/2006/relationships/image" Target="../media/image8.png"/><Relationship Id="rId2" Type="http://schemas.openxmlformats.org/officeDocument/2006/relationships/tags" Target="../tags/tag25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image" Target="../media/image10.png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image" Target="../media/image10.png"/><Relationship Id="rId4" Type="http://schemas.openxmlformats.org/officeDocument/2006/relationships/tags" Target="../tags/tag41.xml"/><Relationship Id="rId3" Type="http://schemas.openxmlformats.org/officeDocument/2006/relationships/image" Target="../media/image11.png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image" Target="../media/image2.png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image" Target="../media/image3.png"/><Relationship Id="rId6" Type="http://schemas.openxmlformats.org/officeDocument/2006/relationships/tags" Target="../tags/tag51.xml"/><Relationship Id="rId5" Type="http://schemas.openxmlformats.org/officeDocument/2006/relationships/image" Target="../media/image2.png"/><Relationship Id="rId4" Type="http://schemas.openxmlformats.org/officeDocument/2006/relationships/tags" Target="../tags/tag50.xml"/><Relationship Id="rId3" Type="http://schemas.openxmlformats.org/officeDocument/2006/relationships/image" Target="../media/image12.png"/><Relationship Id="rId2" Type="http://schemas.openxmlformats.org/officeDocument/2006/relationships/tags" Target="../tags/tag49.xml"/><Relationship Id="rId10" Type="http://schemas.openxmlformats.org/officeDocument/2006/relationships/tags" Target="../tags/tag54.xml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13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image" Target="../media/image14.png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image" Target="../media/image10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image" Target="../media/image10.png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image" Target="../media/image15.png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image" Target="../media/image16.png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image" Target="../media/image18.png"/><Relationship Id="rId5" Type="http://schemas.openxmlformats.org/officeDocument/2006/relationships/tags" Target="../tags/tag86.xml"/><Relationship Id="rId4" Type="http://schemas.openxmlformats.org/officeDocument/2006/relationships/image" Target="../media/image17.png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3" name="组合 3"/>
          <p:cNvGrpSpPr/>
          <p:nvPr/>
        </p:nvGrpSpPr>
        <p:grpSpPr>
          <a:xfrm>
            <a:off x="0" y="0"/>
            <a:ext cx="9144000" cy="7454900"/>
            <a:chOff x="0" y="0"/>
            <a:chExt cx="19200" cy="11740"/>
          </a:xfrm>
        </p:grpSpPr>
        <p:grpSp>
          <p:nvGrpSpPr>
            <p:cNvPr id="40964" name="组合 5"/>
            <p:cNvGrpSpPr/>
            <p:nvPr userDrawn="1"/>
          </p:nvGrpSpPr>
          <p:grpSpPr>
            <a:xfrm>
              <a:off x="0" y="0"/>
              <a:ext cx="19200" cy="3223"/>
              <a:chOff x="0" y="0"/>
              <a:chExt cx="12192000" cy="2046605"/>
            </a:xfrm>
          </p:grpSpPr>
          <p:pic>
            <p:nvPicPr>
              <p:cNvPr id="40965" name="图片 6"/>
              <p:cNvPicPr>
                <a:picLocks noChangeAspect="1"/>
              </p:cNvPicPr>
              <p:nvPr userDrawn="1">
                <p:custDataLst>
                  <p:tags r:id="rId2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92000" cy="204660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0966" name="图片 8"/>
              <p:cNvPicPr>
                <a:picLocks noChangeAspect="1"/>
              </p:cNvPicPr>
              <p:nvPr userDrawn="1">
                <p:custDataLst>
                  <p:tags r:id="rId4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0" y="10686"/>
                <a:ext cx="12192000" cy="170497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40967" name="图片 7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0" y="9728"/>
              <a:ext cx="19200" cy="201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662589" y="3503930"/>
            <a:ext cx="5819299" cy="49149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500" u="none" strike="noStrike" kern="1200" cap="none" spc="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662351" y="2292046"/>
            <a:ext cx="5819299" cy="1150960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4500" spc="600" baseline="0">
                <a:solidFill>
                  <a:schemeClr val="accent1"/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3383279" y="4490846"/>
            <a:ext cx="1037320" cy="474726"/>
          </a:xfrm>
          <a:solidFill>
            <a:schemeClr val="accent1"/>
          </a:solidFill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0" y="4490846"/>
            <a:ext cx="1037319" cy="474726"/>
          </a:xfrm>
          <a:ln>
            <a:solidFill>
              <a:schemeClr val="accent1"/>
            </a:solidFill>
          </a:ln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ln>
                  <a:noFill/>
                </a:ln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76963"/>
            <a:ext cx="9144000" cy="1325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952508"/>
            <a:ext cx="8139178" cy="5388907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4925"/>
            <a:ext cx="9144000" cy="2047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938615" y="2681555"/>
            <a:ext cx="2682787" cy="716508"/>
          </a:xfrm>
        </p:spPr>
        <p:txBody>
          <a:bodyPr lIns="90000" tIns="46800" rIns="90000" bIns="0" anchor="ctr" anchorCtr="0">
            <a:normAutofit/>
          </a:bodyPr>
          <a:lstStyle>
            <a:lvl1pPr algn="dist">
              <a:defRPr sz="33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938615" y="3459937"/>
            <a:ext cx="2682788" cy="544296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图片 9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2700" y="5972175"/>
            <a:ext cx="2609850" cy="908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6" name="图片 10" descr="C:\Users\kingsoft\Desktop\图片7副本.png图片7副本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6537325" y="5905500"/>
            <a:ext cx="2611438" cy="974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952508"/>
            <a:ext cx="3962432" cy="5388907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952508"/>
            <a:ext cx="3962432" cy="5388907"/>
          </a:xfrm>
        </p:spPr>
        <p:txBody>
          <a:bodyPr lIns="90000" tIns="46800" rIns="90000" bIns="46800">
            <a:normAutofit/>
          </a:bodyPr>
          <a:lstStyle>
            <a:lvl1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图片 9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6537325" y="5905500"/>
            <a:ext cx="2611438" cy="974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0" name="图片 10" descr="C:\Users\kingsoft\Desktop\图片7副本.png图片7副本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2700" y="5972175"/>
            <a:ext cx="2609850" cy="908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952508"/>
            <a:ext cx="396243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406525"/>
            <a:ext cx="3962400" cy="4934752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952508"/>
            <a:ext cx="396243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406525"/>
            <a:ext cx="3962432" cy="4934752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3" name="组合 7"/>
          <p:cNvGrpSpPr/>
          <p:nvPr/>
        </p:nvGrpSpPr>
        <p:grpSpPr>
          <a:xfrm>
            <a:off x="0" y="-15875"/>
            <a:ext cx="2736850" cy="6858000"/>
            <a:chOff x="0" y="-15482"/>
            <a:chExt cx="3649343" cy="6857999"/>
          </a:xfrm>
        </p:grpSpPr>
        <p:pic>
          <p:nvPicPr>
            <p:cNvPr id="46084" name="图片 8"/>
            <p:cNvPicPr>
              <a:picLocks noChangeAspect="1"/>
            </p:cNvPicPr>
            <p:nvPr userDrawn="1"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>
              <a:off x="-1596587" y="1596587"/>
              <a:ext cx="6842517" cy="364934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85" name="图片 9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6086" name="组合 10"/>
          <p:cNvGrpSpPr/>
          <p:nvPr/>
        </p:nvGrpSpPr>
        <p:grpSpPr>
          <a:xfrm rot="10800000">
            <a:off x="6407150" y="15875"/>
            <a:ext cx="2736850" cy="6858000"/>
            <a:chOff x="0" y="-15482"/>
            <a:chExt cx="3649343" cy="6857999"/>
          </a:xfrm>
        </p:grpSpPr>
        <p:pic>
          <p:nvPicPr>
            <p:cNvPr id="46087" name="图片 11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>
              <a:off x="-1596587" y="1596587"/>
              <a:ext cx="6842517" cy="364934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6088" name="图片 12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" name="矩形: 圆角 13"/>
          <p:cNvSpPr/>
          <p:nvPr>
            <p:custDataLst>
              <p:tags r:id="rId8"/>
            </p:custDataLst>
          </p:nvPr>
        </p:nvSpPr>
        <p:spPr>
          <a:xfrm>
            <a:off x="4229100" y="1484313"/>
            <a:ext cx="685800" cy="4762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000" tIns="46800" rIns="90000" bIns="4680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图片 8" descr="C:\Users\kingsoft\Desktop\图片7副本.png图片7副本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6173788" y="5327650"/>
            <a:ext cx="2970212" cy="153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443234"/>
            <a:ext cx="8139178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952508"/>
            <a:ext cx="396243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952508"/>
            <a:ext cx="3962432" cy="5388907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5400000">
            <a:off x="-2533650" y="2809875"/>
            <a:ext cx="5143500" cy="1238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6" name="图片 8" descr="C:\Users\kingsoft\Desktop\图片7副本.png图片7副本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6173788" y="5327650"/>
            <a:ext cx="2970212" cy="153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952508"/>
            <a:ext cx="713238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15875"/>
            <a:ext cx="9144000" cy="2047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76963"/>
            <a:ext cx="9144000" cy="1166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4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34925"/>
            <a:ext cx="9144000" cy="2047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5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9144000" cy="1704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344229" y="2421777"/>
            <a:ext cx="4455542" cy="133663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 hasCustomPrompt="1"/>
          </p:nvPr>
        </p:nvSpPr>
        <p:spPr>
          <a:xfrm>
            <a:off x="3474527" y="4417887"/>
            <a:ext cx="976576" cy="485285"/>
          </a:xfrm>
          <a:solidFill>
            <a:schemeClr val="accent1"/>
          </a:solidFill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 hasCustomPrompt="1"/>
          </p:nvPr>
        </p:nvSpPr>
        <p:spPr>
          <a:xfrm>
            <a:off x="4692899" y="4417887"/>
            <a:ext cx="976577" cy="485285"/>
          </a:xfrm>
          <a:ln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76963"/>
            <a:ext cx="9144000" cy="1316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214313" y="273050"/>
            <a:ext cx="8712200" cy="63119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baseline="0" noProof="1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pic>
        <p:nvPicPr>
          <p:cNvPr id="53252" name="图片 9" descr="C:\Users\kingsoft\Desktop\图片7副本.png图片7副本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5303838" y="4933950"/>
            <a:ext cx="3622675" cy="165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249200"/>
            <a:ext cx="7219800" cy="723600"/>
          </a:xfrm>
        </p:spPr>
        <p:txBody>
          <a:bodyPr anchor="ctr"/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163600"/>
            <a:ext cx="7219950" cy="34452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z="1050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0" y="0"/>
            <a:ext cx="361791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olidFill>
                <a:schemeClr val="accent1"/>
              </a:solidFill>
              <a:sym typeface="+mn-ea"/>
            </a:endParaRPr>
          </a:p>
        </p:txBody>
      </p:sp>
      <p:pic>
        <p:nvPicPr>
          <p:cNvPr id="54276" name="图片 9" descr="C:\Users\kingsoft\Desktop\图片7副本.png图片7副本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6173788" y="5327650"/>
            <a:ext cx="2970212" cy="153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770400"/>
            <a:ext cx="2970000" cy="882000"/>
          </a:xfrm>
        </p:spPr>
        <p:txBody>
          <a:bodyPr anchor="ctr"/>
          <a:lstStyle>
            <a:lvl1pPr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764000"/>
            <a:ext cx="2967300" cy="40932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769938"/>
            <a:ext cx="4860000" cy="5087937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pic>
        <p:nvPicPr>
          <p:cNvPr id="55300" name="图片 15" descr="C:\Users\kingsoft\Desktop\图片7副本.png图片7副本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6173788" y="5327650"/>
            <a:ext cx="2970212" cy="153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781200"/>
            <a:ext cx="8232300" cy="626400"/>
          </a:xfrm>
        </p:spPr>
        <p:txBody>
          <a:bodyPr anchor="ctr"/>
          <a:lstStyle>
            <a:lvl1pPr algn="ctr"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659600"/>
            <a:ext cx="8231981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808000"/>
            <a:ext cx="8224200" cy="34308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175" y="0"/>
            <a:ext cx="9144000" cy="1974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5041900"/>
            <a:ext cx="9144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669600"/>
            <a:ext cx="8232300" cy="565200"/>
          </a:xfrm>
        </p:spPr>
        <p:txBody>
          <a:bodyPr anchor="ctr"/>
          <a:lstStyle>
            <a:lvl1pPr algn="ctr"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681200"/>
            <a:ext cx="8243100" cy="3211200"/>
          </a:xfrm>
        </p:spPr>
        <p:txBody>
          <a:bodyPr/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180400"/>
            <a:ext cx="8251200" cy="101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242050"/>
            <a:ext cx="9144000" cy="1231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latin typeface="Viner Hand ITC" charset="0"/>
              <a:cs typeface="Viner Hand ITC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237600"/>
            <a:ext cx="8278200" cy="441964"/>
          </a:xfrm>
        </p:spPr>
        <p:txBody>
          <a:bodyPr>
            <a:normAutofit/>
          </a:bodyPr>
          <a:lstStyle>
            <a:lvl1pPr>
              <a:defRPr sz="21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663200"/>
            <a:ext cx="4006800" cy="28944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663200"/>
            <a:ext cx="4025700" cy="28944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z="1050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050" strike="noStrike" noProof="1" dirty="0">
                <a:sym typeface="+mn-ea"/>
              </a:rPr>
              <a:t>第</a:t>
            </a:r>
            <a:r>
              <a:rPr lang="zh-CN" altLang="en-US" sz="10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816800"/>
            <a:ext cx="4006800" cy="7812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z="1050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813200"/>
            <a:ext cx="4025700" cy="781200"/>
          </a:xfrm>
        </p:spPr>
        <p:txBody>
          <a:bodyPr>
            <a:normAutofit/>
          </a:bodyPr>
          <a:lstStyle>
            <a:lvl1pPr>
              <a:defRPr sz="10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z="1050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rgbClr val="EB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0" y="958850"/>
            <a:ext cx="9144000" cy="49403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pic>
        <p:nvPicPr>
          <p:cNvPr id="58372" name="图片 8" descr="C:\Users\kingsoft\Desktop\图片7副本.png图片7副本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6321425" y="4916488"/>
            <a:ext cx="2822575" cy="982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3" name="图片 9" descr="C:\Users\kingsoft\Desktop\图片7副本.png图片7副本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-10800000" flipH="1">
            <a:off x="0" y="0"/>
            <a:ext cx="3535363" cy="1230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339200"/>
            <a:ext cx="6858000" cy="2386800"/>
          </a:xfrm>
        </p:spPr>
        <p:txBody>
          <a:bodyPr anchor="b"/>
          <a:lstStyle>
            <a:lvl1pPr algn="ctr">
              <a:defRPr sz="45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3862800"/>
            <a:ext cx="6858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4" Type="http://schemas.openxmlformats.org/officeDocument/2006/relationships/theme" Target="../theme/theme4.xml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4" Type="http://schemas.openxmlformats.org/officeDocument/2006/relationships/theme" Target="../theme/theme5.xml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4" Type="http://schemas.openxmlformats.org/officeDocument/2006/relationships/theme" Target="../theme/theme6.xml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5" Type="http://schemas.openxmlformats.org/officeDocument/2006/relationships/theme" Target="../theme/theme7.xml"/><Relationship Id="rId24" Type="http://schemas.openxmlformats.org/officeDocument/2006/relationships/tags" Target="../tags/tag95.xml"/><Relationship Id="rId23" Type="http://schemas.openxmlformats.org/officeDocument/2006/relationships/tags" Target="../tags/tag94.xml"/><Relationship Id="rId22" Type="http://schemas.openxmlformats.org/officeDocument/2006/relationships/tags" Target="../tags/tag93.xml"/><Relationship Id="rId21" Type="http://schemas.openxmlformats.org/officeDocument/2006/relationships/tags" Target="../tags/tag92.xml"/><Relationship Id="rId20" Type="http://schemas.openxmlformats.org/officeDocument/2006/relationships/tags" Target="../tags/tag91.xml"/><Relationship Id="rId2" Type="http://schemas.openxmlformats.org/officeDocument/2006/relationships/slideLayout" Target="../slideLayouts/slideLayout14.xml"/><Relationship Id="rId19" Type="http://schemas.openxmlformats.org/officeDocument/2006/relationships/tags" Target="../tags/tag90.xml"/><Relationship Id="rId18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107504" y="6533244"/>
            <a:ext cx="892899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4"/>
          <p:cNvSpPr txBox="1"/>
          <p:nvPr userDrawn="1"/>
        </p:nvSpPr>
        <p:spPr>
          <a:xfrm>
            <a:off x="3857620" y="6533247"/>
            <a:ext cx="475252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转变教育教学理念</a:t>
            </a:r>
            <a:r>
              <a:rPr lang="en-US" altLang="zh-CN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打造专业建设范式</a:t>
            </a:r>
            <a:r>
              <a:rPr lang="en-US" altLang="zh-CN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夯实学生发展载体</a:t>
            </a:r>
            <a:endParaRPr lang="en-US" altLang="zh-CN" sz="1400" b="1" dirty="0">
              <a:solidFill>
                <a:srgbClr val="006EC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107509" y="764704"/>
            <a:ext cx="8254225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 userDrawn="1"/>
        </p:nvSpPr>
        <p:spPr>
          <a:xfrm>
            <a:off x="477395" y="116632"/>
            <a:ext cx="34544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en-US" altLang="zh-CN" sz="2800" b="1" dirty="0">
                <a:solidFill>
                  <a:srgbClr val="006EC0"/>
                </a:solidFill>
                <a:latin typeface="微软雅黑" panose="020B0503020204020204" charset="-122"/>
                <a:ea typeface="微软雅黑" panose="020B0503020204020204" charset="-122"/>
              </a:rPr>
              <a:t>1. </a:t>
            </a:r>
            <a:r>
              <a:rPr lang="zh-CN" altLang="en-US" sz="2800" b="1" dirty="0">
                <a:solidFill>
                  <a:srgbClr val="006EC0"/>
                </a:solidFill>
                <a:latin typeface="微软雅黑" panose="020B0503020204020204" charset="-122"/>
                <a:ea typeface="微软雅黑" panose="020B0503020204020204" charset="-122"/>
              </a:rPr>
              <a:t>工程教育认证共识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006E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4" name="图片 4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5553" r="5634" b="6108"/>
          <a:stretch>
            <a:fillRect/>
          </a:stretch>
        </p:blipFill>
        <p:spPr>
          <a:xfrm>
            <a:off x="8316421" y="35735"/>
            <a:ext cx="782271" cy="7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1364615" rtl="0" eaLnBrk="1" latinLnBrk="0" hangingPunct="1">
        <a:spcBef>
          <a:spcPct val="0"/>
        </a:spcBef>
        <a:buNone/>
        <a:defRPr sz="6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445" indent="-51244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9345" indent="-426720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4135" kern="1200">
          <a:solidFill>
            <a:schemeClr val="tx1"/>
          </a:solidFill>
          <a:latin typeface="+mn-lt"/>
          <a:ea typeface="+mn-ea"/>
          <a:cs typeface="+mn-cs"/>
        </a:defRPr>
      </a:lvl2pPr>
      <a:lvl3pPr marL="170624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8823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3065" kern="1200">
          <a:solidFill>
            <a:schemeClr val="tx1"/>
          </a:solidFill>
          <a:latin typeface="+mn-lt"/>
          <a:ea typeface="+mn-ea"/>
          <a:cs typeface="+mn-cs"/>
        </a:defRPr>
      </a:lvl4pPr>
      <a:lvl5pPr marL="30708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»"/>
        <a:defRPr sz="3065" kern="1200">
          <a:solidFill>
            <a:schemeClr val="tx1"/>
          </a:solidFill>
          <a:latin typeface="+mn-lt"/>
          <a:ea typeface="+mn-ea"/>
          <a:cs typeface="+mn-cs"/>
        </a:defRPr>
      </a:lvl5pPr>
      <a:lvl6pPr marL="375348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6pPr>
      <a:lvl7pPr marL="443547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7pPr>
      <a:lvl8pPr marL="511810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8pPr>
      <a:lvl9pPr marL="58013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2pPr>
      <a:lvl3pPr marL="136461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04724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2986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41185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409448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77710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45909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107504" y="6533244"/>
            <a:ext cx="892899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4"/>
          <p:cNvSpPr txBox="1"/>
          <p:nvPr userDrawn="1"/>
        </p:nvSpPr>
        <p:spPr>
          <a:xfrm>
            <a:off x="3857620" y="6533247"/>
            <a:ext cx="475252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转变教育教学理念</a:t>
            </a:r>
            <a:r>
              <a:rPr lang="en-US" altLang="zh-CN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打造专业建设范式</a:t>
            </a:r>
            <a:r>
              <a:rPr lang="en-US" altLang="zh-CN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夯实学生发展载体</a:t>
            </a:r>
            <a:endParaRPr lang="en-US" altLang="zh-CN" sz="1400" b="1" dirty="0">
              <a:solidFill>
                <a:srgbClr val="006EC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530412" y="116632"/>
            <a:ext cx="334835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en-US" altLang="zh-CN" sz="2800" b="1" dirty="0">
                <a:solidFill>
                  <a:srgbClr val="006EC0"/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2800" b="1" dirty="0">
                <a:solidFill>
                  <a:srgbClr val="006EC0"/>
                </a:solidFill>
                <a:latin typeface="微软雅黑" panose="020B0503020204020204" charset="-122"/>
                <a:ea typeface="微软雅黑" panose="020B0503020204020204" charset="-122"/>
              </a:rPr>
              <a:t>工程教育认证进展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006E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44" name="直接连接符 43"/>
          <p:cNvCxnSpPr/>
          <p:nvPr userDrawn="1"/>
        </p:nvCxnSpPr>
        <p:spPr>
          <a:xfrm>
            <a:off x="107509" y="764704"/>
            <a:ext cx="8254225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5553" r="5634" b="6108"/>
          <a:stretch>
            <a:fillRect/>
          </a:stretch>
        </p:blipFill>
        <p:spPr>
          <a:xfrm>
            <a:off x="8316421" y="35735"/>
            <a:ext cx="782271" cy="7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txStyles>
    <p:titleStyle>
      <a:lvl1pPr algn="ctr" defTabSz="1364615" rtl="0" eaLnBrk="1" latinLnBrk="0" hangingPunct="1">
        <a:spcBef>
          <a:spcPct val="0"/>
        </a:spcBef>
        <a:buNone/>
        <a:defRPr sz="6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445" indent="-51244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9345" indent="-426720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4135" kern="1200">
          <a:solidFill>
            <a:schemeClr val="tx1"/>
          </a:solidFill>
          <a:latin typeface="+mn-lt"/>
          <a:ea typeface="+mn-ea"/>
          <a:cs typeface="+mn-cs"/>
        </a:defRPr>
      </a:lvl2pPr>
      <a:lvl3pPr marL="170624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8823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3065" kern="1200">
          <a:solidFill>
            <a:schemeClr val="tx1"/>
          </a:solidFill>
          <a:latin typeface="+mn-lt"/>
          <a:ea typeface="+mn-ea"/>
          <a:cs typeface="+mn-cs"/>
        </a:defRPr>
      </a:lvl4pPr>
      <a:lvl5pPr marL="30708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»"/>
        <a:defRPr sz="3065" kern="1200">
          <a:solidFill>
            <a:schemeClr val="tx1"/>
          </a:solidFill>
          <a:latin typeface="+mn-lt"/>
          <a:ea typeface="+mn-ea"/>
          <a:cs typeface="+mn-cs"/>
        </a:defRPr>
      </a:lvl5pPr>
      <a:lvl6pPr marL="375348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6pPr>
      <a:lvl7pPr marL="443547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7pPr>
      <a:lvl8pPr marL="511810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8pPr>
      <a:lvl9pPr marL="58013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2pPr>
      <a:lvl3pPr marL="136461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04724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2986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41185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409448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77710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45909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107504" y="6533244"/>
            <a:ext cx="892899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4"/>
          <p:cNvSpPr txBox="1"/>
          <p:nvPr userDrawn="1"/>
        </p:nvSpPr>
        <p:spPr>
          <a:xfrm>
            <a:off x="3857620" y="6533247"/>
            <a:ext cx="475252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转变教育教学理念</a:t>
            </a:r>
            <a:r>
              <a:rPr lang="en-US" altLang="zh-CN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打造专业建设范式</a:t>
            </a:r>
            <a:r>
              <a:rPr lang="en-US" altLang="zh-CN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夯实学生发展载体</a:t>
            </a:r>
            <a:endParaRPr lang="en-US" altLang="zh-CN" sz="1400" b="1" dirty="0">
              <a:solidFill>
                <a:srgbClr val="006EC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514062" y="116635"/>
            <a:ext cx="3381054" cy="52322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lvl="0" algn="just" defTabSz="914400">
              <a:defRPr/>
            </a:pPr>
            <a:r>
              <a:rPr lang="en-US" altLang="zh-CN" sz="2800" b="1" dirty="0">
                <a:solidFill>
                  <a:srgbClr val="006EC0"/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 sz="2800" b="1" dirty="0">
                <a:solidFill>
                  <a:srgbClr val="006EC0"/>
                </a:solidFill>
                <a:latin typeface="微软雅黑" panose="020B0503020204020204" charset="-122"/>
                <a:ea typeface="微软雅黑" panose="020B0503020204020204" charset="-122"/>
              </a:rPr>
              <a:t>工程教育认证工作计划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006E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107509" y="764704"/>
            <a:ext cx="8254225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5553" r="5634" b="6108"/>
          <a:stretch>
            <a:fillRect/>
          </a:stretch>
        </p:blipFill>
        <p:spPr>
          <a:xfrm>
            <a:off x="8316421" y="35735"/>
            <a:ext cx="782271" cy="7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ctr" defTabSz="1364615" rtl="0" eaLnBrk="1" latinLnBrk="0" hangingPunct="1">
        <a:spcBef>
          <a:spcPct val="0"/>
        </a:spcBef>
        <a:buNone/>
        <a:defRPr sz="6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445" indent="-51244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9345" indent="-426720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4135" kern="1200">
          <a:solidFill>
            <a:schemeClr val="tx1"/>
          </a:solidFill>
          <a:latin typeface="+mn-lt"/>
          <a:ea typeface="+mn-ea"/>
          <a:cs typeface="+mn-cs"/>
        </a:defRPr>
      </a:lvl2pPr>
      <a:lvl3pPr marL="170624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8823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3065" kern="1200">
          <a:solidFill>
            <a:schemeClr val="tx1"/>
          </a:solidFill>
          <a:latin typeface="+mn-lt"/>
          <a:ea typeface="+mn-ea"/>
          <a:cs typeface="+mn-cs"/>
        </a:defRPr>
      </a:lvl4pPr>
      <a:lvl5pPr marL="30708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»"/>
        <a:defRPr sz="3065" kern="1200">
          <a:solidFill>
            <a:schemeClr val="tx1"/>
          </a:solidFill>
          <a:latin typeface="+mn-lt"/>
          <a:ea typeface="+mn-ea"/>
          <a:cs typeface="+mn-cs"/>
        </a:defRPr>
      </a:lvl5pPr>
      <a:lvl6pPr marL="375348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6pPr>
      <a:lvl7pPr marL="443547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7pPr>
      <a:lvl8pPr marL="511810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8pPr>
      <a:lvl9pPr marL="58013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2pPr>
      <a:lvl3pPr marL="136461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04724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2986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41185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409448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77710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45909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107504" y="6533244"/>
            <a:ext cx="892899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4"/>
          <p:cNvSpPr txBox="1"/>
          <p:nvPr userDrawn="1"/>
        </p:nvSpPr>
        <p:spPr>
          <a:xfrm>
            <a:off x="3857620" y="6533247"/>
            <a:ext cx="475252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转变教育教学理念</a:t>
            </a:r>
            <a:r>
              <a:rPr lang="en-US" altLang="zh-CN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打造专业建设范式</a:t>
            </a:r>
            <a:r>
              <a:rPr lang="en-US" altLang="zh-CN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zh-CN" altLang="en-US" sz="1400" b="1" dirty="0">
                <a:solidFill>
                  <a:srgbClr val="006E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夯实学生发展载体</a:t>
            </a:r>
            <a:endParaRPr lang="en-US" altLang="zh-CN" sz="1400" b="1" dirty="0">
              <a:solidFill>
                <a:srgbClr val="006EC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514062" y="116635"/>
            <a:ext cx="3381054" cy="52322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lvl="0" algn="just" defTabSz="914400">
              <a:defRPr/>
            </a:pPr>
            <a:r>
              <a:rPr lang="en-US" altLang="zh-CN" sz="2800" b="1" dirty="0">
                <a:solidFill>
                  <a:srgbClr val="006EC0"/>
                </a:solidFill>
                <a:latin typeface="微软雅黑" panose="020B0503020204020204" charset="-122"/>
                <a:ea typeface="微软雅黑" panose="020B0503020204020204" charset="-122"/>
              </a:rPr>
              <a:t>4.</a:t>
            </a:r>
            <a:r>
              <a:rPr lang="zh-CN" altLang="en-US" sz="2800" b="1" dirty="0">
                <a:solidFill>
                  <a:srgbClr val="006EC0"/>
                </a:solidFill>
                <a:latin typeface="微软雅黑" panose="020B0503020204020204" charset="-122"/>
                <a:ea typeface="微软雅黑" panose="020B0503020204020204" charset="-122"/>
              </a:rPr>
              <a:t>感悟与体会</a:t>
            </a:r>
            <a:endParaRPr lang="zh-CN" altLang="en-US" sz="2800" b="1" dirty="0">
              <a:solidFill>
                <a:srgbClr val="006E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4" name="直接连接符 43"/>
          <p:cNvCxnSpPr/>
          <p:nvPr userDrawn="1"/>
        </p:nvCxnSpPr>
        <p:spPr>
          <a:xfrm>
            <a:off x="107509" y="764704"/>
            <a:ext cx="8254225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5553" r="5634" b="6108"/>
          <a:stretch>
            <a:fillRect/>
          </a:stretch>
        </p:blipFill>
        <p:spPr>
          <a:xfrm>
            <a:off x="8316421" y="35735"/>
            <a:ext cx="782271" cy="7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txStyles>
    <p:titleStyle>
      <a:lvl1pPr algn="ctr" defTabSz="1364615" rtl="0" eaLnBrk="1" latinLnBrk="0" hangingPunct="1">
        <a:spcBef>
          <a:spcPct val="0"/>
        </a:spcBef>
        <a:buNone/>
        <a:defRPr sz="6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445" indent="-51244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9345" indent="-426720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4135" kern="1200">
          <a:solidFill>
            <a:schemeClr val="tx1"/>
          </a:solidFill>
          <a:latin typeface="+mn-lt"/>
          <a:ea typeface="+mn-ea"/>
          <a:cs typeface="+mn-cs"/>
        </a:defRPr>
      </a:lvl2pPr>
      <a:lvl3pPr marL="170624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8823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3065" kern="1200">
          <a:solidFill>
            <a:schemeClr val="tx1"/>
          </a:solidFill>
          <a:latin typeface="+mn-lt"/>
          <a:ea typeface="+mn-ea"/>
          <a:cs typeface="+mn-cs"/>
        </a:defRPr>
      </a:lvl4pPr>
      <a:lvl5pPr marL="30708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»"/>
        <a:defRPr sz="3065" kern="1200">
          <a:solidFill>
            <a:schemeClr val="tx1"/>
          </a:solidFill>
          <a:latin typeface="+mn-lt"/>
          <a:ea typeface="+mn-ea"/>
          <a:cs typeface="+mn-cs"/>
        </a:defRPr>
      </a:lvl5pPr>
      <a:lvl6pPr marL="375348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6pPr>
      <a:lvl7pPr marL="443547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7pPr>
      <a:lvl8pPr marL="511810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8pPr>
      <a:lvl9pPr marL="58013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2pPr>
      <a:lvl3pPr marL="136461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04724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2986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41185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409448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77710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45909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107504" y="6533244"/>
            <a:ext cx="892899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 userDrawn="1"/>
        </p:nvSpPr>
        <p:spPr>
          <a:xfrm>
            <a:off x="872759" y="92124"/>
            <a:ext cx="8028384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6EC0"/>
                </a:solidFill>
                <a:latin typeface="微软雅黑" panose="020B0503020204020204" charset="-122"/>
                <a:ea typeface="微软雅黑" panose="020B0503020204020204" charset="-122"/>
              </a:rPr>
              <a:t>保护性耕作对黑土区农田土壤水热及作物的影响</a:t>
            </a:r>
            <a:endParaRPr lang="zh-CN" altLang="en-US" sz="2400" b="1" dirty="0">
              <a:solidFill>
                <a:srgbClr val="006E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23186" y="666731"/>
            <a:ext cx="84600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5553" r="5634" b="6108"/>
          <a:stretch>
            <a:fillRect/>
          </a:stretch>
        </p:blipFill>
        <p:spPr>
          <a:xfrm>
            <a:off x="29276" y="12731"/>
            <a:ext cx="670250" cy="8235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1364615" rtl="0" eaLnBrk="1" latinLnBrk="0" hangingPunct="1">
        <a:spcBef>
          <a:spcPct val="0"/>
        </a:spcBef>
        <a:buNone/>
        <a:defRPr sz="6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445" indent="-51244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9345" indent="-426720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4135" kern="1200">
          <a:solidFill>
            <a:schemeClr val="tx1"/>
          </a:solidFill>
          <a:latin typeface="+mn-lt"/>
          <a:ea typeface="+mn-ea"/>
          <a:cs typeface="+mn-cs"/>
        </a:defRPr>
      </a:lvl2pPr>
      <a:lvl3pPr marL="170624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8823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3065" kern="1200">
          <a:solidFill>
            <a:schemeClr val="tx1"/>
          </a:solidFill>
          <a:latin typeface="+mn-lt"/>
          <a:ea typeface="+mn-ea"/>
          <a:cs typeface="+mn-cs"/>
        </a:defRPr>
      </a:lvl4pPr>
      <a:lvl5pPr marL="30708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»"/>
        <a:defRPr sz="3065" kern="1200">
          <a:solidFill>
            <a:schemeClr val="tx1"/>
          </a:solidFill>
          <a:latin typeface="+mn-lt"/>
          <a:ea typeface="+mn-ea"/>
          <a:cs typeface="+mn-cs"/>
        </a:defRPr>
      </a:lvl5pPr>
      <a:lvl6pPr marL="375348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6pPr>
      <a:lvl7pPr marL="443547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7pPr>
      <a:lvl8pPr marL="511810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8pPr>
      <a:lvl9pPr marL="58013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2pPr>
      <a:lvl3pPr marL="136461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04724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2986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41185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409448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77710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45909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107504" y="6533244"/>
            <a:ext cx="892899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 userDrawn="1"/>
        </p:nvCxnSpPr>
        <p:spPr>
          <a:xfrm>
            <a:off x="107504" y="646088"/>
            <a:ext cx="84600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5553" r="5634" b="6108"/>
          <a:stretch>
            <a:fillRect/>
          </a:stretch>
        </p:blipFill>
        <p:spPr>
          <a:xfrm>
            <a:off x="8499827" y="18801"/>
            <a:ext cx="642942" cy="7721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ctr" defTabSz="1364615" rtl="0" eaLnBrk="1" latinLnBrk="0" hangingPunct="1">
        <a:spcBef>
          <a:spcPct val="0"/>
        </a:spcBef>
        <a:buNone/>
        <a:defRPr sz="6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445" indent="-51244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9345" indent="-426720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4135" kern="1200">
          <a:solidFill>
            <a:schemeClr val="tx1"/>
          </a:solidFill>
          <a:latin typeface="+mn-lt"/>
          <a:ea typeface="+mn-ea"/>
          <a:cs typeface="+mn-cs"/>
        </a:defRPr>
      </a:lvl2pPr>
      <a:lvl3pPr marL="170624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8823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–"/>
        <a:defRPr sz="3065" kern="1200">
          <a:solidFill>
            <a:schemeClr val="tx1"/>
          </a:solidFill>
          <a:latin typeface="+mn-lt"/>
          <a:ea typeface="+mn-ea"/>
          <a:cs typeface="+mn-cs"/>
        </a:defRPr>
      </a:lvl4pPr>
      <a:lvl5pPr marL="30708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»"/>
        <a:defRPr sz="3065" kern="1200">
          <a:solidFill>
            <a:schemeClr val="tx1"/>
          </a:solidFill>
          <a:latin typeface="+mn-lt"/>
          <a:ea typeface="+mn-ea"/>
          <a:cs typeface="+mn-cs"/>
        </a:defRPr>
      </a:lvl5pPr>
      <a:lvl6pPr marL="375348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6pPr>
      <a:lvl7pPr marL="4435475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7pPr>
      <a:lvl8pPr marL="511810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8pPr>
      <a:lvl9pPr marL="5801360" indent="-340995" algn="l" defTabSz="1364615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2pPr>
      <a:lvl3pPr marL="136461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04724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2986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41185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4094480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77710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459095" algn="l" defTabSz="1364615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442913"/>
            <a:ext cx="814070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952500"/>
            <a:ext cx="814070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96.xml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97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image" Target="../media/image31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9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8.wmf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35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34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3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32.wmf"/><Relationship Id="rId12" Type="http://schemas.openxmlformats.org/officeDocument/2006/relationships/vmlDrawing" Target="../drawings/vmlDrawing2.v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36.w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8.jpeg"/><Relationship Id="rId1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45.emf"/><Relationship Id="rId1" Type="http://schemas.openxmlformats.org/officeDocument/2006/relationships/package" Target="../embeddings/Document1.docx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46.emf"/><Relationship Id="rId1" Type="http://schemas.openxmlformats.org/officeDocument/2006/relationships/package" Target="../embeddings/Document2.docx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52.jpeg"/><Relationship Id="rId2" Type="http://schemas.openxmlformats.org/officeDocument/2006/relationships/image" Target="../media/image51.emf"/><Relationship Id="rId1" Type="http://schemas.openxmlformats.org/officeDocument/2006/relationships/package" Target="../embeddings/Document3.docx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3.emf"/><Relationship Id="rId1" Type="http://schemas.openxmlformats.org/officeDocument/2006/relationships/package" Target="../embeddings/Document4.docx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4.emf"/><Relationship Id="rId1" Type="http://schemas.openxmlformats.org/officeDocument/2006/relationships/package" Target="../embeddings/Document5.docx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63.emf"/><Relationship Id="rId1" Type="http://schemas.openxmlformats.org/officeDocument/2006/relationships/package" Target="../embeddings/Document6.docx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73.emf"/><Relationship Id="rId1" Type="http://schemas.openxmlformats.org/officeDocument/2006/relationships/package" Target="../embeddings/Document7.docx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88.emf"/><Relationship Id="rId1" Type="http://schemas.openxmlformats.org/officeDocument/2006/relationships/package" Target="../embeddings/Document8.docx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89.emf"/><Relationship Id="rId1" Type="http://schemas.openxmlformats.org/officeDocument/2006/relationships/package" Target="../embeddings/Document9.docx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1.jpeg"/><Relationship Id="rId1" Type="http://schemas.openxmlformats.org/officeDocument/2006/relationships/image" Target="../media/image90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0418" name="图片 1" descr="lALPDgQ9rTUjDpHNAePNAh0_541_483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825" y="3333750"/>
            <a:ext cx="3948113" cy="3524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19" name="图片 9" descr="无标题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63" y="127000"/>
            <a:ext cx="1901825" cy="763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3721100" y="2044700"/>
            <a:ext cx="4346575" cy="3322955"/>
          </a:xfrm>
          <a:prstGeom prst="rect">
            <a:avLst/>
          </a:prstGeom>
          <a:noFill/>
        </p:spPr>
        <p:txBody>
          <a:bodyPr>
            <a:spAutoFit/>
          </a:bodyPr>
          <a:p>
            <a:pPr eaLnBrk="0" hangingPunct="0">
              <a:lnSpc>
                <a:spcPct val="150000"/>
              </a:lnSpc>
            </a:pPr>
            <a:r>
              <a:rPr kumimoji="0" lang="zh-CN" altLang="en-US" sz="2000" b="1" kern="1200" cap="none" spc="0" normalizeH="0" baseline="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刘继龙</a:t>
            </a:r>
            <a:endParaRPr kumimoji="0" lang="zh-CN" altLang="en-US" sz="2000" b="1" kern="1200" cap="none" spc="0" normalizeH="0" baseline="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东北农业大学副教授   硕士生导师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东北农业大学农业水利工程系主任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主要从事农业水土资源高效利用研究主持国家自然科学基金等课题9项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以第一作者发表论文33篇（SCI/EI收录19篇）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 descr="刘继龙3"/>
          <p:cNvPicPr>
            <a:picLocks noChangeAspect="1"/>
          </p:cNvPicPr>
          <p:nvPr/>
        </p:nvPicPr>
        <p:blipFill>
          <a:blip r:embed="rId3"/>
          <a:srcRect l="19114" r="19345"/>
          <a:stretch>
            <a:fillRect/>
          </a:stretch>
        </p:blipFill>
        <p:spPr>
          <a:xfrm>
            <a:off x="265430" y="1689100"/>
            <a:ext cx="3236595" cy="4207510"/>
          </a:xfrm>
          <a:prstGeom prst="ellipse">
            <a:avLst/>
          </a:prstGeom>
        </p:spPr>
      </p:pic>
    </p:spTree>
    <p:custDataLst>
      <p:tags r:id="rId4"/>
    </p:custDataLst>
  </p:cSld>
  <p:clrMapOvr>
    <a:masterClrMapping/>
  </p:clrMapOvr>
  <p:transition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1442" name="图片 9" descr="无标题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363" y="127000"/>
            <a:ext cx="1901825" cy="763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1520189" y="1720215"/>
            <a:ext cx="6103621" cy="8299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p>
            <a:pPr marR="0" algn="ctr" defTabSz="914400">
              <a:buClrTx/>
              <a:buSzTx/>
              <a:buFontTx/>
              <a:defRPr/>
            </a:pPr>
            <a:r>
              <a:rPr lang="zh-CN" altLang="en-US" sz="24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节水灌溉产业技术创新战略联盟</a:t>
            </a:r>
            <a:endParaRPr lang="zh-CN" altLang="en-US" sz="2400" b="1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marR="0" algn="ctr" defTabSz="914400">
              <a:buClrTx/>
              <a:buSzTx/>
              <a:buFontTx/>
              <a:defRPr/>
            </a:pPr>
            <a:r>
              <a:rPr lang="zh-CN" altLang="en-US" sz="24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第二届理事会第一次会议</a:t>
            </a:r>
            <a:endParaRPr kumimoji="0" lang="zh-CN" altLang="en-US" sz="2400" b="1" kern="1200" cap="none" spc="0" normalizeH="0" baseline="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444" name="文本框 2"/>
          <p:cNvSpPr txBox="1"/>
          <p:nvPr/>
        </p:nvSpPr>
        <p:spPr>
          <a:xfrm>
            <a:off x="1970088" y="3042603"/>
            <a:ext cx="5203825" cy="1383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保护性耕作对黑土区农田土壤水热及作物的影响</a:t>
            </a:r>
            <a:endParaRPr lang="zh-CN" altLang="en-US" sz="2800" b="1" dirty="0">
              <a:solidFill>
                <a:srgbClr val="00206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61445" name="矩形 4"/>
          <p:cNvSpPr/>
          <p:nvPr/>
        </p:nvSpPr>
        <p:spPr>
          <a:xfrm>
            <a:off x="3003550" y="4810760"/>
            <a:ext cx="3025775" cy="10147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刘继龙</a:t>
            </a:r>
            <a:endParaRPr lang="zh-CN" altLang="en-US" b="1" dirty="0">
              <a:solidFill>
                <a:srgbClr val="00206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北京 ∙ </a:t>
            </a:r>
            <a:r>
              <a:rPr lang="en-US" altLang="zh-CN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2019</a:t>
            </a:r>
            <a:r>
              <a:rPr lang="zh-CN" altLang="en-US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年</a:t>
            </a:r>
            <a:r>
              <a:rPr lang="en-US" altLang="zh-CN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12</a:t>
            </a:r>
            <a:r>
              <a:rPr lang="zh-CN" altLang="en-US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月</a:t>
            </a:r>
            <a:r>
              <a:rPr lang="en-US" altLang="zh-CN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8</a:t>
            </a:r>
            <a:r>
              <a:rPr lang="zh-CN" altLang="en-US" b="1" dirty="0">
                <a:solidFill>
                  <a:srgbClr val="00206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日</a:t>
            </a:r>
            <a:endParaRPr lang="zh-CN" altLang="en-US" b="1" dirty="0">
              <a:solidFill>
                <a:srgbClr val="00206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pic>
        <p:nvPicPr>
          <p:cNvPr id="61446" name="图片 1" descr="lALPDgQ9rTUjDpHNAePNAh0_541_483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825" y="3333750"/>
            <a:ext cx="3948113" cy="35242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1758558" y="2351167"/>
            <a:ext cx="711092" cy="25533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 defTabSz="91440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4000" b="1" kern="2000" dirty="0" smtClean="0">
                <a:solidFill>
                  <a:srgbClr val="0C4A88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报告提纲</a:t>
            </a:r>
            <a:endParaRPr kumimoji="1" lang="zh-CN" altLang="zh-CN" sz="4000" b="1" kern="2000" dirty="0">
              <a:solidFill>
                <a:srgbClr val="0C4A88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040581" y="1809739"/>
            <a:ext cx="4031749" cy="739199"/>
            <a:chOff x="2397639" y="952489"/>
            <a:chExt cx="4031749" cy="739199"/>
          </a:xfrm>
        </p:grpSpPr>
        <p:sp>
          <p:nvSpPr>
            <p:cNvPr id="48" name="圆角矩形 41"/>
            <p:cNvSpPr/>
            <p:nvPr/>
          </p:nvSpPr>
          <p:spPr>
            <a:xfrm>
              <a:off x="2574739" y="999463"/>
              <a:ext cx="3711774" cy="600123"/>
            </a:xfrm>
            <a:prstGeom prst="roundRect">
              <a:avLst>
                <a:gd name="adj" fmla="val 11699"/>
              </a:avLst>
            </a:prstGeom>
            <a:solidFill>
              <a:srgbClr val="99CC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33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579313" y="1026354"/>
              <a:ext cx="285007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</a:rPr>
                <a:t>研究意义</a:t>
              </a:r>
              <a:endPara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2397639" y="952489"/>
              <a:ext cx="925209" cy="739199"/>
              <a:chOff x="1942526" y="1580133"/>
              <a:chExt cx="925209" cy="985598"/>
            </a:xfrm>
          </p:grpSpPr>
          <p:grpSp>
            <p:nvGrpSpPr>
              <p:cNvPr id="51" name="组合 50"/>
              <p:cNvGrpSpPr>
                <a:grpSpLocks noChangeAspect="1"/>
              </p:cNvGrpSpPr>
              <p:nvPr/>
            </p:nvGrpSpPr>
            <p:grpSpPr>
              <a:xfrm>
                <a:off x="1942526" y="1580133"/>
                <a:ext cx="925209" cy="925425"/>
                <a:chOff x="7535863" y="1547508"/>
                <a:chExt cx="1644816" cy="1645200"/>
              </a:xfrm>
            </p:grpSpPr>
            <p:sp>
              <p:nvSpPr>
                <p:cNvPr id="53" name="Freeform 5"/>
                <p:cNvSpPr/>
                <p:nvPr/>
              </p:nvSpPr>
              <p:spPr bwMode="auto">
                <a:xfrm>
                  <a:off x="7535863" y="1547508"/>
                  <a:ext cx="1644816" cy="1645200"/>
                </a:xfrm>
                <a:prstGeom prst="ellipse">
                  <a:avLst/>
                </a:prstGeom>
                <a:gradFill flip="none" rotWithShape="1">
                  <a:gsLst>
                    <a:gs pos="55000">
                      <a:srgbClr val="FFFFFF">
                        <a:lumMod val="95000"/>
                      </a:srgbClr>
                    </a:gs>
                    <a:gs pos="15000">
                      <a:srgbClr val="FFFFFF"/>
                    </a:gs>
                    <a:gs pos="88000">
                      <a:srgbClr val="FFFFFF">
                        <a:lumMod val="85000"/>
                      </a:srgbClr>
                    </a:gs>
                  </a:gsLst>
                  <a:lin ang="18900000" scaled="1"/>
                  <a:tileRect/>
                </a:gradFill>
                <a:ln w="38100" cap="flat" cmpd="sng" algn="ctr">
                  <a:gradFill flip="none" rotWithShape="1">
                    <a:gsLst>
                      <a:gs pos="0">
                        <a:srgbClr val="C7C7C7"/>
                      </a:gs>
                      <a:gs pos="82000">
                        <a:srgbClr val="FFFFFF"/>
                      </a:gs>
                    </a:gsLst>
                    <a:lin ang="18900000" scaled="1"/>
                    <a:tileRect/>
                  </a:gradFill>
                  <a:prstDash val="solid"/>
                </a:ln>
                <a:effectLst>
                  <a:outerShdw blurRad="152400" dist="50800" dir="8100000" sx="101000" sy="101000" algn="tr" rotWithShape="0">
                    <a:prstClr val="black">
                      <a:alpha val="3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Freeform 5"/>
                <p:cNvSpPr/>
                <p:nvPr/>
              </p:nvSpPr>
              <p:spPr bwMode="auto">
                <a:xfrm>
                  <a:off x="7720055" y="1731108"/>
                  <a:ext cx="1276432" cy="1278000"/>
                </a:xfrm>
                <a:prstGeom prst="ellipse">
                  <a:avLst/>
                </a:prstGeom>
                <a:solidFill>
                  <a:srgbClr val="0C4A88"/>
                </a:solidFill>
                <a:ln w="38100" cap="flat" cmpd="sng" algn="ctr">
                  <a:noFill/>
                  <a:prstDash val="solid"/>
                </a:ln>
                <a:effectLst>
                  <a:innerShdw blurRad="63500" dist="50800" dir="18900000">
                    <a:prstClr val="black">
                      <a:alpha val="35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2" name="TextBox 7"/>
              <p:cNvSpPr>
                <a:spLocks noChangeArrowheads="1"/>
              </p:cNvSpPr>
              <p:nvPr/>
            </p:nvSpPr>
            <p:spPr bwMode="auto">
              <a:xfrm>
                <a:off x="1989529" y="1642765"/>
                <a:ext cx="831202" cy="922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10800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 w="25400">
                      <a:solidFill>
                        <a:srgbClr val="FFFFFF"/>
                      </a:solidFill>
                    </a:ln>
                    <a:gradFill>
                      <a:gsLst>
                        <a:gs pos="63000">
                          <a:srgbClr val="DFDFDF"/>
                        </a:gs>
                        <a:gs pos="15000">
                          <a:srgbClr val="FFFFFF"/>
                        </a:gs>
                        <a:gs pos="100000">
                          <a:srgbClr val="FFFFFF">
                            <a:lumMod val="75000"/>
                          </a:srgbClr>
                        </a:gs>
                      </a:gsLst>
                      <a:lin ang="18900000" scaled="1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微软雅黑" panose="020B0503020204020204" charset="-122"/>
                  </a:rPr>
                  <a:t>1</a:t>
                </a:r>
                <a:endParaRPr kumimoji="0" lang="zh-CN" altLang="en-US" sz="3200" b="1" i="0" u="none" strike="noStrike" kern="0" cap="none" spc="0" normalizeH="0" baseline="0" noProof="0" dirty="0">
                  <a:ln w="25400">
                    <a:solidFill>
                      <a:srgbClr val="FFFFFF"/>
                    </a:solidFill>
                  </a:ln>
                  <a:gradFill>
                    <a:gsLst>
                      <a:gs pos="63000">
                        <a:srgbClr val="DFDFDF"/>
                      </a:gs>
                      <a:gs pos="1500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189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  <a:sym typeface="微软雅黑" panose="020B0503020204020204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3040579" y="2752193"/>
            <a:ext cx="3888700" cy="721640"/>
            <a:chOff x="2397637" y="1894943"/>
            <a:chExt cx="3888700" cy="721640"/>
          </a:xfrm>
        </p:grpSpPr>
        <p:sp>
          <p:nvSpPr>
            <p:cNvPr id="56" name="圆角矩形 50"/>
            <p:cNvSpPr/>
            <p:nvPr/>
          </p:nvSpPr>
          <p:spPr>
            <a:xfrm>
              <a:off x="2574737" y="1933925"/>
              <a:ext cx="3711600" cy="600122"/>
            </a:xfrm>
            <a:prstGeom prst="roundRect">
              <a:avLst>
                <a:gd name="adj" fmla="val 11699"/>
              </a:avLst>
            </a:prstGeom>
            <a:solidFill>
              <a:srgbClr val="99CC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33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3591934" y="1960816"/>
              <a:ext cx="2675789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defTabSz="914400">
                <a:defRPr/>
              </a:pP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</a:rPr>
                <a:t>材料方法</a:t>
              </a:r>
              <a:endPara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2397637" y="1894943"/>
              <a:ext cx="925209" cy="721640"/>
              <a:chOff x="1942526" y="1580133"/>
              <a:chExt cx="925209" cy="962187"/>
            </a:xfrm>
          </p:grpSpPr>
          <p:grpSp>
            <p:nvGrpSpPr>
              <p:cNvPr id="59" name="组合 58"/>
              <p:cNvGrpSpPr>
                <a:grpSpLocks noChangeAspect="1"/>
              </p:cNvGrpSpPr>
              <p:nvPr/>
            </p:nvGrpSpPr>
            <p:grpSpPr>
              <a:xfrm>
                <a:off x="1942526" y="1580133"/>
                <a:ext cx="925209" cy="925425"/>
                <a:chOff x="7535863" y="1547508"/>
                <a:chExt cx="1644816" cy="1645200"/>
              </a:xfrm>
            </p:grpSpPr>
            <p:sp>
              <p:nvSpPr>
                <p:cNvPr id="61" name="Freeform 5"/>
                <p:cNvSpPr/>
                <p:nvPr/>
              </p:nvSpPr>
              <p:spPr bwMode="auto">
                <a:xfrm>
                  <a:off x="7535863" y="1547508"/>
                  <a:ext cx="1644816" cy="1645200"/>
                </a:xfrm>
                <a:prstGeom prst="ellipse">
                  <a:avLst/>
                </a:prstGeom>
                <a:gradFill flip="none" rotWithShape="1">
                  <a:gsLst>
                    <a:gs pos="55000">
                      <a:srgbClr val="FFFFFF">
                        <a:lumMod val="95000"/>
                      </a:srgbClr>
                    </a:gs>
                    <a:gs pos="15000">
                      <a:srgbClr val="FFFFFF"/>
                    </a:gs>
                    <a:gs pos="88000">
                      <a:srgbClr val="FFFFFF">
                        <a:lumMod val="85000"/>
                      </a:srgbClr>
                    </a:gs>
                  </a:gsLst>
                  <a:lin ang="18900000" scaled="1"/>
                  <a:tileRect/>
                </a:gradFill>
                <a:ln w="38100" cap="flat" cmpd="sng" algn="ctr">
                  <a:gradFill flip="none" rotWithShape="1">
                    <a:gsLst>
                      <a:gs pos="0">
                        <a:srgbClr val="C7C7C7"/>
                      </a:gs>
                      <a:gs pos="82000">
                        <a:srgbClr val="FFFFFF"/>
                      </a:gs>
                    </a:gsLst>
                    <a:lin ang="18900000" scaled="1"/>
                    <a:tileRect/>
                  </a:gradFill>
                  <a:prstDash val="solid"/>
                </a:ln>
                <a:effectLst>
                  <a:outerShdw blurRad="152400" dist="50800" dir="8100000" sx="101000" sy="101000" algn="tr" rotWithShape="0">
                    <a:prstClr val="black">
                      <a:alpha val="3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Freeform 5"/>
                <p:cNvSpPr/>
                <p:nvPr/>
              </p:nvSpPr>
              <p:spPr bwMode="auto">
                <a:xfrm>
                  <a:off x="7720055" y="1731108"/>
                  <a:ext cx="1276432" cy="1278000"/>
                </a:xfrm>
                <a:prstGeom prst="ellipse">
                  <a:avLst/>
                </a:prstGeom>
                <a:solidFill>
                  <a:srgbClr val="0C4A88"/>
                </a:solidFill>
                <a:ln w="38100" cap="flat" cmpd="sng" algn="ctr">
                  <a:noFill/>
                  <a:prstDash val="solid"/>
                </a:ln>
                <a:effectLst>
                  <a:innerShdw blurRad="63500" dist="50800" dir="18900000">
                    <a:prstClr val="black">
                      <a:alpha val="35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0" name="TextBox 7"/>
              <p:cNvSpPr>
                <a:spLocks noChangeArrowheads="1"/>
              </p:cNvSpPr>
              <p:nvPr/>
            </p:nvSpPr>
            <p:spPr bwMode="auto">
              <a:xfrm>
                <a:off x="1989529" y="1619354"/>
                <a:ext cx="831202" cy="922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10800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 w="25400">
                      <a:solidFill>
                        <a:srgbClr val="FFFFFF"/>
                      </a:solidFill>
                    </a:ln>
                    <a:gradFill>
                      <a:gsLst>
                        <a:gs pos="63000">
                          <a:srgbClr val="DFDFDF"/>
                        </a:gs>
                        <a:gs pos="15000">
                          <a:srgbClr val="FFFFFF"/>
                        </a:gs>
                        <a:gs pos="100000">
                          <a:srgbClr val="FFFFFF">
                            <a:lumMod val="75000"/>
                          </a:srgbClr>
                        </a:gs>
                      </a:gsLst>
                      <a:lin ang="18900000" scaled="1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微软雅黑" panose="020B0503020204020204" charset="-122"/>
                  </a:rPr>
                  <a:t>2</a:t>
                </a:r>
                <a:endParaRPr kumimoji="0" lang="zh-CN" altLang="en-US" sz="3200" b="1" i="0" u="none" strike="noStrike" kern="0" cap="none" spc="0" normalizeH="0" baseline="0" noProof="0" dirty="0">
                  <a:ln w="25400">
                    <a:solidFill>
                      <a:srgbClr val="FFFFFF"/>
                    </a:solidFill>
                  </a:ln>
                  <a:gradFill>
                    <a:gsLst>
                      <a:gs pos="63000">
                        <a:srgbClr val="DFDFDF"/>
                      </a:gs>
                      <a:gs pos="1500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189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  <a:sym typeface="微软雅黑" panose="020B0503020204020204" charset="-122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3040576" y="3648077"/>
            <a:ext cx="3888699" cy="719796"/>
            <a:chOff x="2397634" y="2790827"/>
            <a:chExt cx="3888699" cy="719796"/>
          </a:xfrm>
        </p:grpSpPr>
        <p:sp>
          <p:nvSpPr>
            <p:cNvPr id="64" name="圆角矩形 59"/>
            <p:cNvSpPr/>
            <p:nvPr/>
          </p:nvSpPr>
          <p:spPr>
            <a:xfrm>
              <a:off x="2574733" y="2865907"/>
              <a:ext cx="3711600" cy="600122"/>
            </a:xfrm>
            <a:prstGeom prst="roundRect">
              <a:avLst>
                <a:gd name="adj" fmla="val 11699"/>
              </a:avLst>
            </a:prstGeom>
            <a:solidFill>
              <a:srgbClr val="99CC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33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6"/>
            <p:cNvSpPr txBox="1"/>
            <p:nvPr/>
          </p:nvSpPr>
          <p:spPr>
            <a:xfrm>
              <a:off x="3520030" y="2892799"/>
              <a:ext cx="2663729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800" b="1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</a:rPr>
                <a:t>结果分析</a:t>
              </a:r>
              <a:endPara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2397634" y="2790827"/>
              <a:ext cx="925209" cy="719796"/>
              <a:chOff x="1942526" y="1580133"/>
              <a:chExt cx="925209" cy="959728"/>
            </a:xfrm>
          </p:grpSpPr>
          <p:grpSp>
            <p:nvGrpSpPr>
              <p:cNvPr id="67" name="组合 66"/>
              <p:cNvGrpSpPr>
                <a:grpSpLocks noChangeAspect="1"/>
              </p:cNvGrpSpPr>
              <p:nvPr/>
            </p:nvGrpSpPr>
            <p:grpSpPr>
              <a:xfrm>
                <a:off x="1942526" y="1580133"/>
                <a:ext cx="925209" cy="925425"/>
                <a:chOff x="7535863" y="1547508"/>
                <a:chExt cx="1644816" cy="1645200"/>
              </a:xfrm>
            </p:grpSpPr>
            <p:sp>
              <p:nvSpPr>
                <p:cNvPr id="69" name="Freeform 5"/>
                <p:cNvSpPr/>
                <p:nvPr/>
              </p:nvSpPr>
              <p:spPr bwMode="auto">
                <a:xfrm>
                  <a:off x="7535863" y="1547508"/>
                  <a:ext cx="1644816" cy="1645200"/>
                </a:xfrm>
                <a:prstGeom prst="ellipse">
                  <a:avLst/>
                </a:prstGeom>
                <a:gradFill flip="none" rotWithShape="1">
                  <a:gsLst>
                    <a:gs pos="55000">
                      <a:srgbClr val="FFFFFF">
                        <a:lumMod val="95000"/>
                      </a:srgbClr>
                    </a:gs>
                    <a:gs pos="15000">
                      <a:srgbClr val="FFFFFF"/>
                    </a:gs>
                    <a:gs pos="88000">
                      <a:srgbClr val="FFFFFF">
                        <a:lumMod val="85000"/>
                      </a:srgbClr>
                    </a:gs>
                  </a:gsLst>
                  <a:lin ang="18900000" scaled="1"/>
                  <a:tileRect/>
                </a:gradFill>
                <a:ln w="38100" cap="flat" cmpd="sng" algn="ctr">
                  <a:gradFill flip="none" rotWithShape="1">
                    <a:gsLst>
                      <a:gs pos="0">
                        <a:srgbClr val="C7C7C7"/>
                      </a:gs>
                      <a:gs pos="82000">
                        <a:srgbClr val="FFFFFF"/>
                      </a:gs>
                    </a:gsLst>
                    <a:lin ang="18900000" scaled="1"/>
                    <a:tileRect/>
                  </a:gradFill>
                  <a:prstDash val="solid"/>
                </a:ln>
                <a:effectLst>
                  <a:outerShdw blurRad="152400" dist="50800" dir="8100000" sx="101000" sy="101000" algn="tr" rotWithShape="0">
                    <a:prstClr val="black">
                      <a:alpha val="3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0" name="Freeform 5"/>
                <p:cNvSpPr/>
                <p:nvPr/>
              </p:nvSpPr>
              <p:spPr bwMode="auto">
                <a:xfrm>
                  <a:off x="7720055" y="1731108"/>
                  <a:ext cx="1276432" cy="1278000"/>
                </a:xfrm>
                <a:prstGeom prst="ellipse">
                  <a:avLst/>
                </a:prstGeom>
                <a:solidFill>
                  <a:srgbClr val="0C4A88"/>
                </a:solidFill>
                <a:ln w="38100" cap="flat" cmpd="sng" algn="ctr">
                  <a:noFill/>
                  <a:prstDash val="solid"/>
                </a:ln>
                <a:effectLst>
                  <a:innerShdw blurRad="63500" dist="50800" dir="18900000">
                    <a:prstClr val="black">
                      <a:alpha val="35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8" name="TextBox 7"/>
              <p:cNvSpPr>
                <a:spLocks noChangeArrowheads="1"/>
              </p:cNvSpPr>
              <p:nvPr/>
            </p:nvSpPr>
            <p:spPr bwMode="auto">
              <a:xfrm>
                <a:off x="1989529" y="1616895"/>
                <a:ext cx="831202" cy="922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10800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 w="25400">
                      <a:solidFill>
                        <a:srgbClr val="FFFFFF"/>
                      </a:solidFill>
                    </a:ln>
                    <a:gradFill>
                      <a:gsLst>
                        <a:gs pos="63000">
                          <a:srgbClr val="DFDFDF"/>
                        </a:gs>
                        <a:gs pos="15000">
                          <a:srgbClr val="FFFFFF"/>
                        </a:gs>
                        <a:gs pos="100000">
                          <a:srgbClr val="FFFFFF">
                            <a:lumMod val="75000"/>
                          </a:srgbClr>
                        </a:gs>
                      </a:gsLst>
                      <a:lin ang="18900000" scaled="1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微软雅黑" panose="020B0503020204020204" charset="-122"/>
                  </a:rPr>
                  <a:t>3</a:t>
                </a:r>
                <a:endParaRPr kumimoji="0" lang="zh-CN" altLang="en-US" sz="3200" b="1" i="0" u="none" strike="noStrike" kern="0" cap="none" spc="0" normalizeH="0" baseline="0" noProof="0" dirty="0">
                  <a:ln w="25400">
                    <a:solidFill>
                      <a:srgbClr val="FFFFFF"/>
                    </a:solidFill>
                  </a:ln>
                  <a:gradFill>
                    <a:gsLst>
                      <a:gs pos="63000">
                        <a:srgbClr val="DFDFDF"/>
                      </a:gs>
                      <a:gs pos="1500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189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  <a:sym typeface="微软雅黑" panose="020B050302020402020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040576" y="4580996"/>
            <a:ext cx="3888878" cy="710155"/>
            <a:chOff x="2397634" y="3723746"/>
            <a:chExt cx="3888878" cy="710155"/>
          </a:xfrm>
        </p:grpSpPr>
        <p:sp>
          <p:nvSpPr>
            <p:cNvPr id="72" name="圆角矩形 68"/>
            <p:cNvSpPr/>
            <p:nvPr/>
          </p:nvSpPr>
          <p:spPr>
            <a:xfrm>
              <a:off x="2574733" y="3805672"/>
              <a:ext cx="3711779" cy="600122"/>
            </a:xfrm>
            <a:prstGeom prst="roundRect">
              <a:avLst>
                <a:gd name="adj" fmla="val 11699"/>
              </a:avLst>
            </a:prstGeom>
            <a:solidFill>
              <a:srgbClr val="99CC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33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3" name="TextBox 75"/>
            <p:cNvSpPr txBox="1"/>
            <p:nvPr/>
          </p:nvSpPr>
          <p:spPr>
            <a:xfrm>
              <a:off x="3635382" y="3832564"/>
              <a:ext cx="171617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defTabSz="914400">
                <a:defRPr/>
              </a:pPr>
              <a:r>
                <a:rPr lang="zh-CN" altLang="en-US" sz="2800" b="1" kern="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</a:rPr>
                <a:t>研究结论</a:t>
              </a:r>
              <a:endPara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2397634" y="3723746"/>
              <a:ext cx="925209" cy="710155"/>
              <a:chOff x="1942526" y="1580133"/>
              <a:chExt cx="925209" cy="946873"/>
            </a:xfrm>
          </p:grpSpPr>
          <p:grpSp>
            <p:nvGrpSpPr>
              <p:cNvPr id="75" name="组合 74"/>
              <p:cNvGrpSpPr>
                <a:grpSpLocks noChangeAspect="1"/>
              </p:cNvGrpSpPr>
              <p:nvPr/>
            </p:nvGrpSpPr>
            <p:grpSpPr>
              <a:xfrm>
                <a:off x="1942526" y="1580133"/>
                <a:ext cx="925209" cy="925425"/>
                <a:chOff x="7535863" y="1547508"/>
                <a:chExt cx="1644816" cy="1645200"/>
              </a:xfrm>
            </p:grpSpPr>
            <p:sp>
              <p:nvSpPr>
                <p:cNvPr id="77" name="Freeform 5"/>
                <p:cNvSpPr/>
                <p:nvPr/>
              </p:nvSpPr>
              <p:spPr bwMode="auto">
                <a:xfrm>
                  <a:off x="7535863" y="1547508"/>
                  <a:ext cx="1644816" cy="1645200"/>
                </a:xfrm>
                <a:prstGeom prst="ellipse">
                  <a:avLst/>
                </a:prstGeom>
                <a:gradFill flip="none" rotWithShape="1">
                  <a:gsLst>
                    <a:gs pos="55000">
                      <a:srgbClr val="FFFFFF">
                        <a:lumMod val="95000"/>
                      </a:srgbClr>
                    </a:gs>
                    <a:gs pos="15000">
                      <a:srgbClr val="FFFFFF"/>
                    </a:gs>
                    <a:gs pos="88000">
                      <a:srgbClr val="FFFFFF">
                        <a:lumMod val="85000"/>
                      </a:srgbClr>
                    </a:gs>
                  </a:gsLst>
                  <a:lin ang="18900000" scaled="1"/>
                  <a:tileRect/>
                </a:gradFill>
                <a:ln w="38100" cap="flat" cmpd="sng" algn="ctr">
                  <a:gradFill flip="none" rotWithShape="1">
                    <a:gsLst>
                      <a:gs pos="0">
                        <a:srgbClr val="C7C7C7"/>
                      </a:gs>
                      <a:gs pos="82000">
                        <a:srgbClr val="FFFFFF"/>
                      </a:gs>
                    </a:gsLst>
                    <a:lin ang="18900000" scaled="1"/>
                    <a:tileRect/>
                  </a:gradFill>
                  <a:prstDash val="solid"/>
                </a:ln>
                <a:effectLst>
                  <a:outerShdw blurRad="152400" dist="50800" dir="8100000" sx="101000" sy="101000" algn="tr" rotWithShape="0">
                    <a:prstClr val="black">
                      <a:alpha val="3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" name="Freeform 5"/>
                <p:cNvSpPr/>
                <p:nvPr/>
              </p:nvSpPr>
              <p:spPr bwMode="auto">
                <a:xfrm>
                  <a:off x="7720055" y="1731108"/>
                  <a:ext cx="1276432" cy="1278000"/>
                </a:xfrm>
                <a:prstGeom prst="ellipse">
                  <a:avLst/>
                </a:prstGeom>
                <a:solidFill>
                  <a:srgbClr val="0C4A88"/>
                </a:solidFill>
                <a:ln w="38100" cap="flat" cmpd="sng" algn="ctr">
                  <a:noFill/>
                  <a:prstDash val="solid"/>
                </a:ln>
                <a:effectLst>
                  <a:innerShdw blurRad="63500" dist="50800" dir="18900000">
                    <a:prstClr val="black">
                      <a:alpha val="35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6" name="TextBox 7"/>
              <p:cNvSpPr>
                <a:spLocks noChangeArrowheads="1"/>
              </p:cNvSpPr>
              <p:nvPr/>
            </p:nvSpPr>
            <p:spPr bwMode="auto">
              <a:xfrm>
                <a:off x="1987188" y="1604040"/>
                <a:ext cx="831202" cy="922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10800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 w="25400">
                      <a:solidFill>
                        <a:srgbClr val="FFFFFF"/>
                      </a:solidFill>
                    </a:ln>
                    <a:gradFill>
                      <a:gsLst>
                        <a:gs pos="63000">
                          <a:srgbClr val="DFDFDF"/>
                        </a:gs>
                        <a:gs pos="15000">
                          <a:srgbClr val="FFFFFF"/>
                        </a:gs>
                        <a:gs pos="100000">
                          <a:srgbClr val="FFFFFF">
                            <a:lumMod val="75000"/>
                          </a:srgbClr>
                        </a:gs>
                      </a:gsLst>
                      <a:lin ang="18900000" scaled="1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微软雅黑" panose="020B0503020204020204" charset="-122"/>
                  </a:rPr>
                  <a:t>4</a:t>
                </a:r>
                <a:endParaRPr kumimoji="0" lang="zh-CN" altLang="en-US" sz="3200" b="1" i="0" u="none" strike="noStrike" kern="0" cap="none" spc="0" normalizeH="0" baseline="0" noProof="0" dirty="0">
                  <a:ln w="25400">
                    <a:solidFill>
                      <a:srgbClr val="FFFFFF"/>
                    </a:solidFill>
                  </a:ln>
                  <a:gradFill>
                    <a:gsLst>
                      <a:gs pos="63000">
                        <a:srgbClr val="DFDFDF"/>
                      </a:gs>
                      <a:gs pos="1500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189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  <a:sym typeface="微软雅黑" panose="020B0503020204020204" charset="-122"/>
                </a:endParaRPr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8560245" y="5748825"/>
            <a:ext cx="64294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7276" y="89563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研究意义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60245" y="5748825"/>
            <a:ext cx="64294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2845" y="2006686"/>
            <a:ext cx="5715040" cy="1410970"/>
            <a:chOff x="2750049" y="3187582"/>
            <a:chExt cx="6320748" cy="1881293"/>
          </a:xfrm>
        </p:grpSpPr>
        <p:sp>
          <p:nvSpPr>
            <p:cNvPr id="27" name="TextBox 26"/>
            <p:cNvSpPr txBox="1"/>
            <p:nvPr/>
          </p:nvSpPr>
          <p:spPr>
            <a:xfrm>
              <a:off x="2750049" y="3187582"/>
              <a:ext cx="6320748" cy="1881293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>
                <a:lnSpc>
                  <a:spcPct val="130000"/>
                </a:lnSpc>
                <a:buClr>
                  <a:srgbClr val="FF0000"/>
                </a:buClr>
                <a:buFont typeface="Wingdings" panose="05000000000000000000" pitchFamily="2" charset="2"/>
                <a:buChar char="ü"/>
              </a:pP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 揭示</a:t>
              </a:r>
              <a:r>
                <a:rPr lang="zh-CN" altLang="en-US" sz="2200" b="1" dirty="0">
                  <a:latin typeface="+mn-ea"/>
                  <a:cs typeface="Times New Roman" panose="02020603050405020304" pitchFamily="18" charset="0"/>
                </a:rPr>
                <a:t>保护性耕作</a:t>
              </a: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对黑土区土壤水</a:t>
              </a:r>
              <a:r>
                <a:rPr lang="zh-CN" altLang="en-US" sz="2200" b="1" dirty="0">
                  <a:latin typeface="+mn-ea"/>
                  <a:cs typeface="Times New Roman" panose="02020603050405020304" pitchFamily="18" charset="0"/>
                </a:rPr>
                <a:t>热及</a:t>
              </a: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作物</a:t>
              </a:r>
              <a:endParaRPr lang="en-US" altLang="zh-CN" sz="2200" b="1" dirty="0" smtClean="0">
                <a:latin typeface="+mn-ea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  <a:buClr>
                  <a:srgbClr val="FF0000"/>
                </a:buClr>
              </a:pPr>
              <a:r>
                <a:rPr lang="en-US" altLang="zh-CN" sz="2200" b="1" dirty="0" smtClean="0">
                  <a:latin typeface="+mn-ea"/>
                  <a:cs typeface="Times New Roman" panose="02020603050405020304" pitchFamily="18" charset="0"/>
                </a:rPr>
                <a:t>  </a:t>
              </a: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的影响机制，为构建黑土区适宜保护性耕 </a:t>
              </a:r>
              <a:endParaRPr lang="en-US" altLang="zh-CN" sz="2200" b="1" dirty="0" smtClean="0">
                <a:latin typeface="+mn-ea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  <a:buClr>
                  <a:srgbClr val="FF0000"/>
                </a:buClr>
              </a:pPr>
              <a:r>
                <a:rPr lang="en-US" altLang="zh-CN" sz="2200" b="1" dirty="0" smtClean="0">
                  <a:latin typeface="+mn-ea"/>
                  <a:cs typeface="Times New Roman" panose="02020603050405020304" pitchFamily="18" charset="0"/>
                </a:rPr>
                <a:t>  </a:t>
              </a: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作</a:t>
              </a:r>
              <a:r>
                <a:rPr lang="zh-CN" altLang="en-US" sz="2200" b="1" dirty="0">
                  <a:latin typeface="+mn-ea"/>
                  <a:cs typeface="Times New Roman" panose="02020603050405020304" pitchFamily="18" charset="0"/>
                </a:rPr>
                <a:t>模式</a:t>
              </a: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提供技术</a:t>
              </a:r>
              <a:r>
                <a:rPr lang="zh-CN" altLang="en-US" sz="2200" b="1" dirty="0">
                  <a:latin typeface="+mn-ea"/>
                  <a:cs typeface="Times New Roman" panose="02020603050405020304" pitchFamily="18" charset="0"/>
                </a:rPr>
                <a:t>支撑。</a:t>
              </a:r>
              <a:endParaRPr lang="zh-CN" altLang="en-US" sz="2200" b="1" dirty="0"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837207" y="4970355"/>
              <a:ext cx="5986071" cy="1588"/>
            </a:xfrm>
            <a:prstGeom prst="line">
              <a:avLst/>
            </a:prstGeom>
            <a:ln>
              <a:solidFill>
                <a:srgbClr val="00A0E9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142845" y="3816506"/>
            <a:ext cx="5643602" cy="1410970"/>
            <a:chOff x="2750049" y="3187578"/>
            <a:chExt cx="6320748" cy="1881291"/>
          </a:xfrm>
        </p:grpSpPr>
        <p:sp>
          <p:nvSpPr>
            <p:cNvPr id="30" name="TextBox 29"/>
            <p:cNvSpPr txBox="1"/>
            <p:nvPr/>
          </p:nvSpPr>
          <p:spPr>
            <a:xfrm>
              <a:off x="2750049" y="3187578"/>
              <a:ext cx="6320748" cy="1881291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>
                <a:lnSpc>
                  <a:spcPct val="130000"/>
                </a:lnSpc>
                <a:buClr>
                  <a:srgbClr val="FF0000"/>
                </a:buClr>
                <a:buFont typeface="Wingdings" panose="05000000000000000000" pitchFamily="2" charset="2"/>
                <a:buChar char="ü"/>
              </a:pP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 构建</a:t>
              </a:r>
              <a:r>
                <a:rPr lang="zh-CN" altLang="en-US" sz="2200" b="1" dirty="0">
                  <a:latin typeface="+mn-ea"/>
                  <a:cs typeface="Times New Roman" panose="02020603050405020304" pitchFamily="18" charset="0"/>
                </a:rPr>
                <a:t>农田适宜保护性耕作模式可为研究</a:t>
              </a: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区</a:t>
              </a:r>
              <a:endParaRPr lang="en-US" altLang="zh-CN" sz="2200" b="1" dirty="0" smtClean="0">
                <a:latin typeface="+mn-ea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  <a:buClr>
                  <a:srgbClr val="FF0000"/>
                </a:buClr>
              </a:pP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  域</a:t>
              </a:r>
              <a:r>
                <a:rPr lang="zh-CN" altLang="en-US" sz="2200" b="1" dirty="0">
                  <a:latin typeface="+mn-ea"/>
                  <a:cs typeface="Times New Roman" panose="02020603050405020304" pitchFamily="18" charset="0"/>
                </a:rPr>
                <a:t>土壤资源高效可</a:t>
              </a: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持续利用提供</a:t>
              </a:r>
              <a:r>
                <a:rPr lang="zh-CN" altLang="en-US" sz="2200" b="1" dirty="0">
                  <a:latin typeface="+mn-ea"/>
                  <a:cs typeface="Times New Roman" panose="02020603050405020304" pitchFamily="18" charset="0"/>
                </a:rPr>
                <a:t>一条</a:t>
              </a: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有效</a:t>
              </a:r>
              <a:endParaRPr lang="en-US" altLang="zh-CN" sz="2200" b="1" dirty="0" smtClean="0">
                <a:latin typeface="+mn-ea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  <a:buClr>
                  <a:srgbClr val="FF0000"/>
                </a:buClr>
              </a:pPr>
              <a:r>
                <a:rPr lang="zh-CN" altLang="en-US" sz="2200" b="1" dirty="0" smtClean="0">
                  <a:latin typeface="+mn-ea"/>
                  <a:cs typeface="Times New Roman" panose="02020603050405020304" pitchFamily="18" charset="0"/>
                </a:rPr>
                <a:t>  途径</a:t>
              </a:r>
              <a:r>
                <a:rPr lang="zh-CN" altLang="en-US" sz="2200" b="1" dirty="0">
                  <a:latin typeface="+mn-ea"/>
                  <a:cs typeface="Times New Roman" panose="02020603050405020304" pitchFamily="18" charset="0"/>
                </a:rPr>
                <a:t>。</a:t>
              </a:r>
              <a:endParaRPr lang="zh-CN" altLang="en-US" sz="2200" b="1" dirty="0"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837207" y="4971073"/>
              <a:ext cx="5986071" cy="1588"/>
            </a:xfrm>
            <a:prstGeom prst="line">
              <a:avLst/>
            </a:prstGeom>
            <a:ln>
              <a:solidFill>
                <a:srgbClr val="00A0E9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50177" name="Picture 1" descr="F:\办公室电脑F盘—2017.11.13复制旧电脑\刘继龙资料\东农试验数据\东北农业大学向阳实验基地\2016年实验数据\秸秆覆盖照片\IMG_20161013_15275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940152" y="1556792"/>
            <a:ext cx="2330582" cy="172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78" name="Picture 2" descr="F:\办公室电脑F盘—2017.11.13复制旧电脑\刘继龙资料\研究生毕业论文所用资料\2019届毕业研究生\刘璐-硕士期间科研资料\试验相关资料\2018年\向阳农场试验田基本情况\玉米照片\2018.6.24\全景.jpg"/>
          <p:cNvPicPr>
            <a:picLocks noChangeAspect="1" noChangeArrowheads="1"/>
          </p:cNvPicPr>
          <p:nvPr/>
        </p:nvPicPr>
        <p:blipFill>
          <a:blip r:embed="rId2" cstate="print"/>
          <a:srcRect t="7938" r="28562" b="24593"/>
          <a:stretch>
            <a:fillRect/>
          </a:stretch>
        </p:blipFill>
        <p:spPr bwMode="auto">
          <a:xfrm>
            <a:off x="5940152" y="3429000"/>
            <a:ext cx="2325228" cy="172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22359" y="5748825"/>
            <a:ext cx="5502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0807" y="89563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材料方法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429924" y="1617998"/>
            <a:ext cx="7928290" cy="571504"/>
          </a:xfrm>
          <a:prstGeom prst="rect">
            <a:avLst/>
          </a:prstGeom>
          <a:solidFill>
            <a:srgbClr val="0C4A88"/>
          </a:solidFill>
        </p:spPr>
        <p:txBody>
          <a:bodyPr wrap="square" rtlCol="0" anchor="ctr" anchorCtr="0">
            <a:noAutofit/>
          </a:bodyPr>
          <a:lstStyle/>
          <a:p>
            <a:pPr algn="just"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实验方案</a:t>
            </a:r>
            <a:endParaRPr lang="zh-CN" altLang="en-US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357422" y="2214554"/>
            <a:ext cx="4286280" cy="3322975"/>
            <a:chOff x="2357422" y="1357304"/>
            <a:chExt cx="4286280" cy="3322975"/>
          </a:xfrm>
        </p:grpSpPr>
        <p:pic>
          <p:nvPicPr>
            <p:cNvPr id="49153" name="Picture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2357422" y="1357304"/>
              <a:ext cx="4286280" cy="2909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矩形 1"/>
            <p:cNvSpPr>
              <a:spLocks noChangeArrowheads="1"/>
            </p:cNvSpPr>
            <p:nvPr/>
          </p:nvSpPr>
          <p:spPr bwMode="auto">
            <a:xfrm>
              <a:off x="2538399" y="4281499"/>
              <a:ext cx="4000528" cy="3987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0" hangingPunct="0">
                <a:buClr>
                  <a:srgbClr val="FF0000"/>
                </a:buClr>
              </a:pPr>
              <a:r>
                <a:rPr lang="zh-CN" altLang="en-U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东北农业大学向阳试验示范基地</a:t>
              </a:r>
              <a:endPara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22359" y="5748825"/>
            <a:ext cx="5502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5/43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0807" y="89563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材料方法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429924" y="1617998"/>
            <a:ext cx="7928290" cy="571504"/>
          </a:xfrm>
          <a:prstGeom prst="rect">
            <a:avLst/>
          </a:prstGeom>
          <a:solidFill>
            <a:srgbClr val="0C4A88"/>
          </a:solidFill>
        </p:spPr>
        <p:txBody>
          <a:bodyPr wrap="square" rtlCol="0" anchor="ctr" anchorCtr="0">
            <a:noAutofit/>
          </a:bodyPr>
          <a:lstStyle/>
          <a:p>
            <a:pPr algn="just"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实验方案</a:t>
            </a:r>
            <a:endParaRPr lang="zh-CN" altLang="en-US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57158" y="2277483"/>
            <a:ext cx="3309958" cy="3436323"/>
            <a:chOff x="857224" y="1543042"/>
            <a:chExt cx="3309958" cy="3436323"/>
          </a:xfrm>
        </p:grpSpPr>
        <p:pic>
          <p:nvPicPr>
            <p:cNvPr id="102402" name="Picture 2" descr="取样点空间分布图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952472" y="1543042"/>
              <a:ext cx="3214710" cy="2913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矩形 1"/>
            <p:cNvSpPr>
              <a:spLocks noChangeArrowheads="1"/>
            </p:cNvSpPr>
            <p:nvPr/>
          </p:nvSpPr>
          <p:spPr bwMode="auto">
            <a:xfrm>
              <a:off x="857224" y="4395800"/>
              <a:ext cx="3143272" cy="5835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0" hangingPunct="0">
                <a:buClr>
                  <a:srgbClr val="FF0000"/>
                </a:buClr>
              </a:pPr>
              <a:r>
                <a:rPr lang="zh-CN" alt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实验方案</a:t>
              </a:r>
              <a:r>
                <a:rPr lang="en-US" altLang="zh-CN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>
                <a:buClr>
                  <a:srgbClr val="FF0000"/>
                </a:buClr>
              </a:pPr>
              <a:r>
                <a:rPr lang="zh-CN" alt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（秸秆还田量为</a:t>
              </a:r>
              <a:r>
                <a:rPr lang="en-US" altLang="zh-CN" sz="1600" b="1" kern="100" dirty="0" smtClean="0">
                  <a:latin typeface="Times New Roman" panose="02020603050405020304"/>
                  <a:cs typeface="Times New Roman" panose="02020603050405020304"/>
                </a:rPr>
                <a:t>6797 </a:t>
              </a:r>
              <a:r>
                <a:rPr lang="en-US" altLang="zh-CN" sz="1600" b="1" kern="100" dirty="0">
                  <a:latin typeface="Times New Roman" panose="02020603050405020304"/>
                  <a:cs typeface="Times New Roman" panose="02020603050405020304"/>
                </a:rPr>
                <a:t>kg·ha</a:t>
              </a:r>
              <a:r>
                <a:rPr lang="en-US" altLang="zh-CN" sz="1600" b="1" kern="100" baseline="30000" dirty="0">
                  <a:latin typeface="Times New Roman" panose="02020603050405020304"/>
                  <a:cs typeface="Times New Roman" panose="02020603050405020304"/>
                </a:rPr>
                <a:t>-1</a:t>
              </a:r>
              <a:r>
                <a:rPr lang="zh-CN" alt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endPara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57620" y="3501008"/>
            <a:ext cx="2427692" cy="2151710"/>
            <a:chOff x="3857620" y="1428742"/>
            <a:chExt cx="2427692" cy="2151710"/>
          </a:xfrm>
        </p:grpSpPr>
        <p:pic>
          <p:nvPicPr>
            <p:cNvPr id="49153" name="Picture 1" descr="H:\秸秆覆盖照片—2016年\IMG_20161013_15275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7620" y="1428742"/>
              <a:ext cx="2427692" cy="18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4643438" y="3243267"/>
              <a:ext cx="857256" cy="3371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0" hangingPunct="0">
                <a:buClr>
                  <a:srgbClr val="FF0000"/>
                </a:buClr>
              </a:pPr>
              <a:r>
                <a:rPr lang="zh-CN" alt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起垄前</a:t>
              </a:r>
              <a:endPara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00826" y="3501008"/>
            <a:ext cx="2400000" cy="2123135"/>
            <a:chOff x="6500826" y="2714626"/>
            <a:chExt cx="2400000" cy="2123135"/>
          </a:xfrm>
        </p:grpSpPr>
        <p:pic>
          <p:nvPicPr>
            <p:cNvPr id="49154" name="Picture 2" descr="H:\照片-2017年\2017.4.25(播种前)\播种前起垄后(2017.4.25)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00826" y="2714626"/>
              <a:ext cx="2400000" cy="18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矩形 1"/>
            <p:cNvSpPr>
              <a:spLocks noChangeArrowheads="1"/>
            </p:cNvSpPr>
            <p:nvPr/>
          </p:nvSpPr>
          <p:spPr bwMode="auto">
            <a:xfrm>
              <a:off x="7358082" y="4500576"/>
              <a:ext cx="857256" cy="3371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0" hangingPunct="0">
                <a:buClr>
                  <a:srgbClr val="FF0000"/>
                </a:buClr>
              </a:pPr>
              <a:r>
                <a:rPr lang="zh-CN" alt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起垄后</a:t>
              </a:r>
              <a:endPara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3857620" y="2420888"/>
            <a:ext cx="5043206" cy="936104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秸秆还田条件下土壤水热与作物信息的空间变异特征</a:t>
            </a:r>
            <a:endParaRPr lang="zh-CN" altLang="en-US" sz="2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22359" y="5748825"/>
            <a:ext cx="5502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6/43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0807" y="89563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材料方法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429924" y="1617998"/>
            <a:ext cx="7928290" cy="571504"/>
          </a:xfrm>
          <a:prstGeom prst="rect">
            <a:avLst/>
          </a:prstGeom>
          <a:solidFill>
            <a:srgbClr val="0C4A88"/>
          </a:solidFill>
        </p:spPr>
        <p:txBody>
          <a:bodyPr wrap="square" rtlCol="0" anchor="ctr" anchorCtr="0">
            <a:noAutofit/>
          </a:bodyPr>
          <a:lstStyle/>
          <a:p>
            <a:pPr algn="just"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实验方案</a:t>
            </a:r>
            <a:endParaRPr lang="zh-CN" altLang="en-US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366683" y="2285992"/>
          <a:ext cx="8429625" cy="2913380"/>
        </p:xfrm>
        <a:graphic>
          <a:graphicData uri="http://schemas.openxmlformats.org/drawingml/2006/table">
            <a:tbl>
              <a:tblPr/>
              <a:tblGrid>
                <a:gridCol w="833120"/>
                <a:gridCol w="1310005"/>
                <a:gridCol w="1357630"/>
                <a:gridCol w="4928870"/>
              </a:tblGrid>
              <a:tr h="252730">
                <a:tc gridSpan="4">
                  <a:txBody>
                    <a:bodyPr/>
                    <a:lstStyle/>
                    <a:p>
                      <a:pPr indent="127000"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实验方案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5273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代码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耕作方式</a:t>
                      </a:r>
                      <a:r>
                        <a:rPr lang="en-US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</a:t>
                      </a:r>
                      <a:endParaRPr lang="zh-CN" sz="16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秸秆覆盖量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具体措施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   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CK         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传统耕作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秋收后去茬并移走秸秆，翻耕，次年旋地、起垄播种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                             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CM</a:t>
                      </a:r>
                      <a:r>
                        <a:rPr lang="en-US" sz="1600" b="1" kern="100" baseline="-250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        </a:t>
                      </a:r>
                      <a:endParaRPr lang="zh-CN" sz="16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传统耕作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</a:t>
                      </a: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倍 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秋收后去茬并移走秸秆，翻耕，次年旋地、起垄播种，播后碎杆覆盖，秸秆覆盖量为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6500 kg·ha</a:t>
                      </a:r>
                      <a:r>
                        <a:rPr lang="en-US" sz="1600" b="1" kern="100" baseline="300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-1                       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NM</a:t>
                      </a:r>
                      <a:r>
                        <a:rPr lang="en-US" sz="1600" b="1" kern="100" baseline="-250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         </a:t>
                      </a:r>
                      <a:endParaRPr lang="zh-CN" sz="16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免耕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</a:t>
                      </a: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倍 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秋收后去茬并移走秸秆，次年免耕播种，播后碎杆覆盖，秸秆覆盖量为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3250 kg·ha</a:t>
                      </a:r>
                      <a:r>
                        <a:rPr lang="en-US" sz="1600" b="1" kern="100" baseline="300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-1                                    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NM</a:t>
                      </a:r>
                      <a:r>
                        <a:rPr lang="en-US" sz="1600" b="1" kern="100" baseline="-250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      </a:t>
                      </a:r>
                      <a:endParaRPr lang="zh-CN" sz="16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免耕</a:t>
                      </a:r>
                      <a:r>
                        <a:rPr lang="en-US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</a:t>
                      </a:r>
                      <a:endParaRPr lang="zh-CN" sz="16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</a:t>
                      </a: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倍 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秋收后去茬并移走秸秆，次年免耕播种，播后碎杆覆盖，秸秆覆盖量为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6500 kg·ha</a:t>
                      </a:r>
                      <a:r>
                        <a:rPr lang="en-US" sz="1600" b="1" kern="100" baseline="300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-1                                    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NM</a:t>
                      </a:r>
                      <a:r>
                        <a:rPr lang="en-US" sz="1600" b="1" kern="100" baseline="-250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1.5          </a:t>
                      </a:r>
                      <a:endParaRPr lang="zh-CN" sz="16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免耕</a:t>
                      </a:r>
                      <a:r>
                        <a:rPr lang="en-US" sz="16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</a:t>
                      </a:r>
                      <a:endParaRPr lang="zh-CN" sz="16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1.5</a:t>
                      </a: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倍 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秋收后去茬并移走秸秆，次年免耕播种，播后碎杆覆盖，秸秆覆盖量为</a:t>
                      </a:r>
                      <a:r>
                        <a:rPr lang="en-US" sz="16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9750 kg·ha</a:t>
                      </a:r>
                      <a:r>
                        <a:rPr lang="en-US" sz="1600" b="1" kern="100" baseline="300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-1                                               </a:t>
                      </a:r>
                      <a:endParaRPr lang="zh-CN" sz="16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60">
                <a:tc gridSpan="4"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注：试验前一年各小区平均秸秆产量为</a:t>
                      </a:r>
                      <a:r>
                        <a:rPr lang="en-US" sz="14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6500 kg·ha</a:t>
                      </a:r>
                      <a:r>
                        <a:rPr lang="en-US" sz="1400" b="1" kern="100" baseline="300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-1</a:t>
                      </a:r>
                      <a:r>
                        <a:rPr lang="zh-CN" sz="14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，秸秆覆盖量</a:t>
                      </a:r>
                      <a:r>
                        <a:rPr lang="en-US" sz="14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</a:t>
                      </a:r>
                      <a:r>
                        <a:rPr lang="zh-CN" sz="14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倍为</a:t>
                      </a:r>
                      <a:r>
                        <a:rPr lang="en-US" sz="14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6500 </a:t>
                      </a:r>
                      <a:r>
                        <a:rPr lang="en-US" sz="14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kg·ha</a:t>
                      </a:r>
                      <a:r>
                        <a:rPr lang="en-US" sz="1400" b="1" kern="100" baseline="300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-1</a:t>
                      </a:r>
                      <a:r>
                        <a:rPr lang="zh-CN" sz="14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。</a:t>
                      </a:r>
                      <a:endParaRPr lang="zh-CN" sz="14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6738" marR="66738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690668" y="5248287"/>
            <a:ext cx="5857915" cy="432000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秸秆覆盖与耕作方式对土壤水热及作物的影响</a:t>
            </a:r>
            <a:endParaRPr lang="zh-CN" altLang="en-US" sz="2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22359" y="5748825"/>
            <a:ext cx="5502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7/43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0807" y="89563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材料方法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429924" y="1617998"/>
            <a:ext cx="7928290" cy="571504"/>
          </a:xfrm>
          <a:prstGeom prst="rect">
            <a:avLst/>
          </a:prstGeom>
          <a:solidFill>
            <a:srgbClr val="0C4A88"/>
          </a:solidFill>
        </p:spPr>
        <p:txBody>
          <a:bodyPr wrap="square" rtlCol="0" anchor="ctr" anchorCtr="0">
            <a:noAutofit/>
          </a:bodyPr>
          <a:lstStyle/>
          <a:p>
            <a:pPr algn="just"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</a:t>
            </a:r>
            <a:r>
              <a: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测定项目</a:t>
            </a:r>
            <a:endParaRPr lang="zh-CN" altLang="en-US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419071" y="2294291"/>
            <a:ext cx="8286808" cy="3415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土壤含水量：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TDR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土壤水分测量仪和烘干法；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土壤温度：直角式地温计（精度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0.5℃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）；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光合作用观测：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Li-6400XT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型便携式光合测定系统测定净光合速率、气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孔导度、胞间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浓度；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光响应曲线测定：表观量子效率、最大净光合速率、光饱和点、光补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偿点、暗呼吸速率；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产量及其构成要素测定：玉米穗长、穗粗、百粒重、穗重及产量等；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株高、茎粗、叶绿素含量（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SPAD-502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）和叶面积（单叶面积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叶长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叶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宽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×0.75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）等测定。</a:t>
            </a:r>
            <a:endParaRPr lang="zh-CN" alt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22359" y="5748825"/>
            <a:ext cx="5502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8/43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0807" y="89563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材料方法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429924" y="1617998"/>
            <a:ext cx="7928290" cy="571504"/>
          </a:xfrm>
          <a:prstGeom prst="rect">
            <a:avLst/>
          </a:prstGeom>
          <a:solidFill>
            <a:srgbClr val="0C4A88"/>
          </a:solidFill>
        </p:spPr>
        <p:txBody>
          <a:bodyPr wrap="square" rtlCol="0" anchor="ctr" anchorCtr="0">
            <a:noAutofit/>
          </a:bodyPr>
          <a:lstStyle/>
          <a:p>
            <a:pPr algn="just"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</a:t>
            </a:r>
            <a:r>
              <a: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研究方法</a:t>
            </a:r>
            <a:endParaRPr lang="zh-CN" altLang="en-US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419071" y="2294291"/>
            <a:ext cx="8286808" cy="25533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）经典统计学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变异系数：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）地统计学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变异函数：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）多重分形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50000"/>
              </a:lnSpc>
              <a:buClr>
                <a:srgbClr val="FF0000"/>
              </a:buClr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广义维数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03425" name="Object 1"/>
          <p:cNvGraphicFramePr>
            <a:graphicFrameLocks noChangeAspect="1"/>
          </p:cNvGraphicFramePr>
          <p:nvPr/>
        </p:nvGraphicFramePr>
        <p:xfrm>
          <a:off x="3319454" y="2633657"/>
          <a:ext cx="718043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公式" r:id="rId1" imgW="11277600" imgH="8839200" progId="Equation.3">
                  <p:embed/>
                </p:oleObj>
              </mc:Choice>
              <mc:Fallback>
                <p:oleObj name="公式" r:id="rId1" imgW="11277600" imgH="8839200" progId="Equation.3">
                  <p:embed/>
                  <p:pic>
                    <p:nvPicPr>
                      <p:cNvPr id="0" name="图片 2048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19454" y="2633657"/>
                        <a:ext cx="718043" cy="57150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3275014" y="3462014"/>
          <a:ext cx="2720983" cy="539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公式" r:id="rId3" imgW="54254400" imgH="10668000" progId="Equation.3">
                  <p:embed/>
                </p:oleObj>
              </mc:Choice>
              <mc:Fallback>
                <p:oleObj name="公式" r:id="rId3" imgW="54254400" imgH="10668000" progId="Equation.3">
                  <p:embed/>
                  <p:pic>
                    <p:nvPicPr>
                      <p:cNvPr id="0" name="图片 2049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5014" y="3462014"/>
                        <a:ext cx="2720983" cy="53902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3295641" y="4864587"/>
          <a:ext cx="2071702" cy="77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公式" r:id="rId5" imgW="34747200" imgH="13106400" progId="Equation.3">
                  <p:embed/>
                </p:oleObj>
              </mc:Choice>
              <mc:Fallback>
                <p:oleObj name="公式" r:id="rId5" imgW="34747200" imgH="13106400" progId="Equation.3">
                  <p:embed/>
                  <p:pic>
                    <p:nvPicPr>
                      <p:cNvPr id="0" name="图片 2050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95641" y="4864587"/>
                        <a:ext cx="2071702" cy="776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03430" name="Object 6"/>
          <p:cNvGraphicFramePr>
            <a:graphicFrameLocks noChangeAspect="1"/>
          </p:cNvGraphicFramePr>
          <p:nvPr/>
        </p:nvGraphicFramePr>
        <p:xfrm>
          <a:off x="3286116" y="4038604"/>
          <a:ext cx="2291827" cy="804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公式" r:id="rId7" imgW="38404800" imgH="13411200" progId="Equation.3">
                  <p:embed/>
                </p:oleObj>
              </mc:Choice>
              <mc:Fallback>
                <p:oleObj name="公式" r:id="rId7" imgW="38404800" imgH="13411200" progId="Equation.3">
                  <p:embed/>
                  <p:pic>
                    <p:nvPicPr>
                      <p:cNvPr id="0" name="图片 2051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86116" y="4038604"/>
                        <a:ext cx="2291827" cy="80486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22359" y="5748825"/>
            <a:ext cx="5502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9/43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0807" y="89563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材料方法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429924" y="1617998"/>
            <a:ext cx="7928290" cy="571504"/>
          </a:xfrm>
          <a:prstGeom prst="rect">
            <a:avLst/>
          </a:prstGeom>
          <a:solidFill>
            <a:srgbClr val="0C4A88"/>
          </a:solidFill>
        </p:spPr>
        <p:txBody>
          <a:bodyPr wrap="square" rtlCol="0" anchor="ctr" anchorCtr="0">
            <a:noAutofit/>
          </a:bodyPr>
          <a:lstStyle/>
          <a:p>
            <a:pPr algn="just"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</a:t>
            </a:r>
            <a:r>
              <a: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研究方法</a:t>
            </a:r>
            <a:endParaRPr lang="zh-CN" altLang="en-US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419071" y="2294291"/>
            <a:ext cx="8286808" cy="29533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）多重分形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奇异指数：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奇异指数的维数分布函数：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）联合多重分形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buClr>
                <a:srgbClr val="FF0000"/>
              </a:buClr>
            </a:pP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50000"/>
              </a:lnSpc>
              <a:buClr>
                <a:srgbClr val="FF0000"/>
              </a:buClr>
            </a:pP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48486" name="Object 6"/>
          <p:cNvGraphicFramePr>
            <a:graphicFrameLocks noChangeAspect="1"/>
          </p:cNvGraphicFramePr>
          <p:nvPr/>
        </p:nvGraphicFramePr>
        <p:xfrm>
          <a:off x="3457567" y="2357430"/>
          <a:ext cx="2286016" cy="766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公式" r:id="rId1" imgW="40233600" imgH="13411200" progId="Equation.3">
                  <p:embed/>
                </p:oleObj>
              </mc:Choice>
              <mc:Fallback>
                <p:oleObj name="公式" r:id="rId1" imgW="40233600" imgH="13411200" progId="Equation.3">
                  <p:embed/>
                  <p:pic>
                    <p:nvPicPr>
                      <p:cNvPr id="0" name="图片 307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57567" y="2357430"/>
                        <a:ext cx="2286016" cy="76633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89" name="Rectangle 9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48488" name="Object 8"/>
          <p:cNvGraphicFramePr>
            <a:graphicFrameLocks noChangeAspect="1"/>
          </p:cNvGraphicFramePr>
          <p:nvPr/>
        </p:nvGraphicFramePr>
        <p:xfrm>
          <a:off x="3439252" y="3284984"/>
          <a:ext cx="2428892" cy="746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公式" r:id="rId3" imgW="43891200" imgH="13411200" progId="Equation.3">
                  <p:embed/>
                </p:oleObj>
              </mc:Choice>
              <mc:Fallback>
                <p:oleObj name="公式" r:id="rId3" imgW="43891200" imgH="13411200" progId="Equation.3">
                  <p:embed/>
                  <p:pic>
                    <p:nvPicPr>
                      <p:cNvPr id="0" name="图片 307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9252" y="3284984"/>
                        <a:ext cx="2428892" cy="74637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91" name="Rectangle 11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48490" name="Object 10"/>
          <p:cNvGraphicFramePr>
            <a:graphicFrameLocks noChangeAspect="1"/>
          </p:cNvGraphicFramePr>
          <p:nvPr/>
        </p:nvGraphicFramePr>
        <p:xfrm>
          <a:off x="3435352" y="4100924"/>
          <a:ext cx="4108467" cy="555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公式" r:id="rId5" imgW="78943200" imgH="10668000" progId="Equation.3">
                  <p:embed/>
                </p:oleObj>
              </mc:Choice>
              <mc:Fallback>
                <p:oleObj name="公式" r:id="rId5" imgW="78943200" imgH="10668000" progId="Equation.3">
                  <p:embed/>
                  <p:pic>
                    <p:nvPicPr>
                      <p:cNvPr id="0" name="图片 307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35352" y="4100924"/>
                        <a:ext cx="4108467" cy="55501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93" name="Rectangle 13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48492" name="Object 12"/>
          <p:cNvGraphicFramePr>
            <a:graphicFrameLocks noChangeAspect="1"/>
          </p:cNvGraphicFramePr>
          <p:nvPr/>
        </p:nvGraphicFramePr>
        <p:xfrm>
          <a:off x="3390890" y="4675582"/>
          <a:ext cx="4102117" cy="548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公式" r:id="rId7" imgW="79552800" imgH="10668000" progId="Equation.3">
                  <p:embed/>
                </p:oleObj>
              </mc:Choice>
              <mc:Fallback>
                <p:oleObj name="公式" r:id="rId7" imgW="79552800" imgH="10668000" progId="Equation.3">
                  <p:embed/>
                  <p:pic>
                    <p:nvPicPr>
                      <p:cNvPr id="0" name="图片 3075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90890" y="4675582"/>
                        <a:ext cx="4102117" cy="54848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95" name="Rectangle 15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48494" name="Object 14"/>
          <p:cNvGraphicFramePr>
            <a:graphicFrameLocks noChangeAspect="1"/>
          </p:cNvGraphicFramePr>
          <p:nvPr/>
        </p:nvGraphicFramePr>
        <p:xfrm>
          <a:off x="3370266" y="5199040"/>
          <a:ext cx="4454543" cy="549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公式" r:id="rId9" imgW="86563200" imgH="10668000" progId="Equation.3">
                  <p:embed/>
                </p:oleObj>
              </mc:Choice>
              <mc:Fallback>
                <p:oleObj name="公式" r:id="rId9" imgW="86563200" imgH="10668000" progId="Equation.3">
                  <p:embed/>
                  <p:pic>
                    <p:nvPicPr>
                      <p:cNvPr id="0" name="图片 3076"/>
                      <p:cNvPicPr>
                        <a:picLocks noChangeAspect="1"/>
                      </p:cNvPicPr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0266" y="5199040"/>
                        <a:ext cx="4454543" cy="54929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429924" y="1617998"/>
            <a:ext cx="7928290" cy="571504"/>
          </a:xfrm>
          <a:prstGeom prst="rect">
            <a:avLst/>
          </a:prstGeom>
          <a:solidFill>
            <a:srgbClr val="0C4A88"/>
          </a:solidFill>
        </p:spPr>
        <p:txBody>
          <a:bodyPr wrap="square" rtlCol="0" anchor="ctr" anchorCtr="0">
            <a:noAutofit/>
          </a:bodyPr>
          <a:lstStyle/>
          <a:p>
            <a:pPr algn="just"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秸秆还田条件下土壤水热与作物信息的空间变异特征</a:t>
            </a:r>
            <a:endParaRPr lang="zh-CN" altLang="en-US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1300140" y="2636912"/>
            <a:ext cx="6463620" cy="26689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  <a:spcBef>
                <a:spcPts val="300"/>
              </a:spcBef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3.1.1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秸秆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还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田玉米地土壤水分空间变异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特征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200000"/>
              </a:lnSpc>
              <a:spcBef>
                <a:spcPts val="300"/>
              </a:spcBef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3.1.2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秸秆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还田玉米地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土壤温度时空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变异特征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200000"/>
              </a:lnSpc>
              <a:spcBef>
                <a:spcPts val="300"/>
              </a:spcBef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3.1.3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秸秆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还田条件下作物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信息空间变异特征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200000"/>
              </a:lnSpc>
              <a:spcBef>
                <a:spcPts val="300"/>
              </a:spcBef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3.1.4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秸秆还田条件下土壤水热与作物关系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10/43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83932" y="1522362"/>
            <a:ext cx="8781784" cy="572400"/>
            <a:chOff x="-66380" y="627534"/>
            <a:chExt cx="8781784" cy="572400"/>
          </a:xfrm>
        </p:grpSpPr>
        <p:sp>
          <p:nvSpPr>
            <p:cNvPr id="15" name="矩形 1"/>
            <p:cNvSpPr>
              <a:spLocks noChangeArrowheads="1"/>
            </p:cNvSpPr>
            <p:nvPr/>
          </p:nvSpPr>
          <p:spPr bwMode="auto">
            <a:xfrm>
              <a:off x="106934" y="627534"/>
              <a:ext cx="8608470" cy="572400"/>
            </a:xfrm>
            <a:prstGeom prst="rect">
              <a:avLst/>
            </a:prstGeom>
            <a:solidFill>
              <a:srgbClr val="0C4A88"/>
            </a:solidFill>
          </p:spPr>
          <p:txBody>
            <a:bodyPr wrap="square" rtlCol="0" anchor="ctr" anchorCtr="0">
              <a:noAutofit/>
            </a:bodyPr>
            <a:lstStyle/>
            <a:p>
              <a:pPr>
                <a:buClr>
                  <a:srgbClr val="FF0000"/>
                </a:buClr>
              </a:pPr>
              <a:endPara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-66380" y="714362"/>
              <a:ext cx="6643734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3.1.1 </a:t>
              </a:r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秸秆还田玉米地土壤水分空间变异特征</a:t>
              </a:r>
              <a:endParaRPr lang="zh-CN" alt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2000" y="2214554"/>
            <a:ext cx="3990757" cy="3388842"/>
            <a:chOff x="2312216" y="1354759"/>
            <a:chExt cx="3990757" cy="3388842"/>
          </a:xfrm>
        </p:grpSpPr>
        <p:pic>
          <p:nvPicPr>
            <p:cNvPr id="45058" name="图片 98" descr="说明: C:\Users\Administrator\Desktop\Graph1.png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2312216" y="1354759"/>
              <a:ext cx="3990757" cy="3137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矩形 16"/>
            <p:cNvSpPr/>
            <p:nvPr/>
          </p:nvSpPr>
          <p:spPr>
            <a:xfrm>
              <a:off x="2857488" y="4468011"/>
              <a:ext cx="3143272" cy="275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图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3-1 </a:t>
              </a:r>
              <a:r>
                <a:rPr lang="zh-CN" alt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不同生育时期土壤水分</a:t>
              </a:r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变异系数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2" name="Picture 1" descr="G:\照片-2017年\2017.5.23-5.25（埋TDR管and地温计)\IMG_0479.JPG"/>
          <p:cNvPicPr>
            <a:picLocks noChangeAspect="1" noChangeArrowheads="1"/>
          </p:cNvPicPr>
          <p:nvPr/>
        </p:nvPicPr>
        <p:blipFill>
          <a:blip r:embed="rId2" cstate="print"/>
          <a:srcRect t="9921" b="20624"/>
          <a:stretch>
            <a:fillRect/>
          </a:stretch>
        </p:blipFill>
        <p:spPr bwMode="auto">
          <a:xfrm>
            <a:off x="694030" y="2481083"/>
            <a:ext cx="3229898" cy="2820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11/43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67744" y="1340768"/>
            <a:ext cx="4008507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表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3-1 </a:t>
            </a:r>
            <a:r>
              <a:rPr lang="zh-CN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不同</a:t>
            </a:r>
            <a:r>
              <a: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土层土壤水分半方差函数参数</a:t>
            </a:r>
            <a:endParaRPr lang="zh-CN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642910" y="1681529"/>
          <a:ext cx="7934325" cy="3957320"/>
        </p:xfrm>
        <a:graphic>
          <a:graphicData uri="http://schemas.openxmlformats.org/drawingml/2006/table">
            <a:tbl>
              <a:tblPr/>
              <a:tblGrid>
                <a:gridCol w="1344930"/>
                <a:gridCol w="1608455"/>
                <a:gridCol w="1142365"/>
                <a:gridCol w="1411605"/>
                <a:gridCol w="936625"/>
                <a:gridCol w="1490345"/>
              </a:tblGrid>
              <a:tr h="29972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土层深度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生育时期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块金值</a:t>
                      </a: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C</a:t>
                      </a:r>
                      <a:r>
                        <a:rPr lang="en-US" sz="1100" b="1" kern="100" baseline="-250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基台值</a:t>
                      </a: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C</a:t>
                      </a:r>
                      <a:r>
                        <a:rPr lang="en-US" sz="1100" b="1" kern="100" baseline="-250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</a:t>
                      </a: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+C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变程</a:t>
                      </a: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/m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C</a:t>
                      </a:r>
                      <a:r>
                        <a:rPr lang="en-US" sz="1100" b="1" kern="100" baseline="-250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</a:t>
                      </a: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/(C</a:t>
                      </a:r>
                      <a:r>
                        <a:rPr lang="en-US" sz="1100" b="1" kern="100" baseline="-250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</a:t>
                      </a: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+C)/%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row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0-20 cm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苗期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0.590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1.184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75.64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49.83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拔节期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0.450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1.110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71.40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40.54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抽雄吐丝期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0.279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1.014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28.80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27.51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灌浆期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0.472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1.103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71.30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42.79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乳熟期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0.544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1.178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75.64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46.18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成熟期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0.799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1.086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75.64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73.57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row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20-40 cm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苗期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0.124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1.023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14.30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12.12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拔节期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0.142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1.012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14.30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14.03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抽雄吐丝期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0.175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1.014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14.30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17.26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灌浆期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0.225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0.995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14.30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22.61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乳熟期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0.171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1.015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14.30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16.85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成熟期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0.227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1.019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0.90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22.28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row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40-60 cm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苗期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0.265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1.009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0.90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26.26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拔节期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0.179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1.013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14.30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17.67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抽雄吐丝期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0.202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1.028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14.30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19.65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灌浆期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0.159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1.031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21.10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15.42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乳熟期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0.193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1.022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21.20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18.88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成熟期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0.230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1.013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56.40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22.70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row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60-80 cm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苗期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0.816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1.109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75.64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73.58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拔节期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0.816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1.109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75.64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73.58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抽雄吐丝期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0.195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0.998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14.30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19.54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灌浆期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0.234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1.013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21.60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23.10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乳熟期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0.276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1.009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22.50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27.35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成熟期</a:t>
                      </a:r>
                      <a:endParaRPr lang="zh-CN" sz="11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0.447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1.063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48.60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42.05</a:t>
                      </a:r>
                      <a:endParaRPr lang="zh-CN" sz="11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9299" marR="49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12/43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857224" y="1357298"/>
            <a:ext cx="2991311" cy="4394631"/>
            <a:chOff x="540157" y="279470"/>
            <a:chExt cx="2991311" cy="4394631"/>
          </a:xfrm>
        </p:grpSpPr>
        <p:sp>
          <p:nvSpPr>
            <p:cNvPr id="17" name="矩形 16"/>
            <p:cNvSpPr/>
            <p:nvPr/>
          </p:nvSpPr>
          <p:spPr>
            <a:xfrm>
              <a:off x="540157" y="4367396"/>
              <a:ext cx="2991311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图</a:t>
              </a:r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3-2 </a:t>
              </a:r>
              <a:r>
                <a:rPr lang="zh-CN" alt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土壤水分</a:t>
              </a:r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</a:t>
              </a:r>
              <a:r>
                <a:rPr lang="en-US" altLang="zh-CN" sz="1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sz="1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)-</a:t>
              </a:r>
              <a:r>
                <a:rPr lang="en-US" altLang="zh-CN" sz="1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关系图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7106" name="图片 11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602069" y="279470"/>
              <a:ext cx="2919874" cy="208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07" name="图片 1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0157" y="2351172"/>
              <a:ext cx="2919874" cy="208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组合 9"/>
          <p:cNvGrpSpPr/>
          <p:nvPr/>
        </p:nvGrpSpPr>
        <p:grpSpPr>
          <a:xfrm>
            <a:off x="4786314" y="1357298"/>
            <a:ext cx="3456384" cy="4394630"/>
            <a:chOff x="1397406" y="872748"/>
            <a:chExt cx="3319852" cy="3651957"/>
          </a:xfrm>
        </p:grpSpPr>
        <p:sp>
          <p:nvSpPr>
            <p:cNvPr id="12" name="矩形 11"/>
            <p:cNvSpPr/>
            <p:nvPr/>
          </p:nvSpPr>
          <p:spPr>
            <a:xfrm>
              <a:off x="1397406" y="4269832"/>
              <a:ext cx="3319852" cy="254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图</a:t>
              </a:r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3-3  </a:t>
              </a:r>
              <a:r>
                <a:rPr lang="zh-CN" alt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土壤水分的多重分形</a:t>
              </a:r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谱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组合 10"/>
            <p:cNvGrpSpPr/>
            <p:nvPr/>
          </p:nvGrpSpPr>
          <p:grpSpPr>
            <a:xfrm>
              <a:off x="1523576" y="872748"/>
              <a:ext cx="2861614" cy="1691136"/>
              <a:chOff x="1793583" y="934725"/>
              <a:chExt cx="2578324" cy="1578381"/>
            </a:xfrm>
          </p:grpSpPr>
          <p:pic>
            <p:nvPicPr>
              <p:cNvPr id="18" name="图片 11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93583" y="949500"/>
                <a:ext cx="2528238" cy="15636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矩形 18"/>
              <p:cNvSpPr/>
              <p:nvPr/>
            </p:nvSpPr>
            <p:spPr>
              <a:xfrm>
                <a:off x="3905543" y="934725"/>
                <a:ext cx="466364" cy="165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苗期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534638" y="2534501"/>
              <a:ext cx="2813260" cy="1735330"/>
              <a:chOff x="-180949" y="2779629"/>
              <a:chExt cx="2725345" cy="1681925"/>
            </a:xfrm>
          </p:grpSpPr>
          <p:pic>
            <p:nvPicPr>
              <p:cNvPr id="15" name="图片 12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-180949" y="2779629"/>
                <a:ext cx="2725345" cy="1681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" name="矩形 15"/>
              <p:cNvSpPr/>
              <p:nvPr/>
            </p:nvSpPr>
            <p:spPr>
              <a:xfrm>
                <a:off x="350826" y="2929688"/>
                <a:ext cx="531775" cy="1723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成熟期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13/43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 descr="C:\Users\Administrator\Desktop\Graph3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571612"/>
            <a:ext cx="4572032" cy="350046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矩形 21"/>
          <p:cNvSpPr/>
          <p:nvPr/>
        </p:nvSpPr>
        <p:spPr>
          <a:xfrm>
            <a:off x="928662" y="5214950"/>
            <a:ext cx="3456384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图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3-4 </a:t>
            </a:r>
            <a:r>
              <a:rPr lang="zh-CN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多重分形谱宽度随时间变化趋势</a:t>
            </a:r>
            <a:endParaRPr lang="zh-CN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G:\照片-2017年\2017.6.13-6.14(土壤水分、土壤温度and作物信息)\2017.6.13\IMG_09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876234"/>
            <a:ext cx="3929090" cy="3410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14/43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42910" y="1804976"/>
            <a:ext cx="7929618" cy="3477752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0-20cm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土层、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20-40cm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土层、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40-60cm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土层土壤水分在绝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大部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分生育时期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均为中等变异；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60-80cm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土层大部分生育时期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均 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弱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变异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  不同</a:t>
            </a:r>
            <a:r>
              <a:rPr lang="zh-CN" altLang="en-US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生育时期不同土层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土壤水分均</a:t>
            </a:r>
            <a:r>
              <a:rPr lang="zh-CN" altLang="en-US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具有多重分形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特征；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③ 随生育时期变化，</a:t>
            </a:r>
            <a:r>
              <a:rPr lang="zh-CN" altLang="en-US" sz="22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土层不同</a:t>
            </a:r>
            <a:r>
              <a:rPr lang="zh-CN" altLang="en-US" sz="2200" b="1" dirty="0" smtClean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空间变异程度、</a:t>
            </a:r>
            <a:r>
              <a:rPr lang="zh-CN" altLang="en-US" sz="2200" b="1" dirty="0" smtClean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空间相关范</a:t>
            </a:r>
            <a:endParaRPr lang="en-US" altLang="zh-CN" sz="2200" b="1" dirty="0" smtClean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  </a:t>
            </a:r>
            <a:r>
              <a:rPr lang="zh-CN" altLang="en-US" sz="2200" b="1" dirty="0" smtClean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围、空间相关程度的变化趋势均有所差异，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引起空间变异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性的局部信息也有所差异</a:t>
            </a:r>
            <a:r>
              <a:rPr lang="zh-CN" altLang="en-US" sz="2200" b="1" dirty="0" smtClean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2200" b="1" dirty="0" smtClean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15/43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357554" y="2113647"/>
            <a:ext cx="3014646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lang="en-US" altLang="zh-CN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 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土壤温度的传统统计特征值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09559" y="2368624"/>
          <a:ext cx="8124825" cy="3364865"/>
        </p:xfrm>
        <a:graphic>
          <a:graphicData uri="http://schemas.openxmlformats.org/drawingml/2006/table">
            <a:tbl>
              <a:tblPr/>
              <a:tblGrid>
                <a:gridCol w="1568450"/>
                <a:gridCol w="934720"/>
                <a:gridCol w="1271270"/>
                <a:gridCol w="1271905"/>
                <a:gridCol w="1271270"/>
                <a:gridCol w="934720"/>
                <a:gridCol w="872490"/>
              </a:tblGrid>
              <a:tr h="190015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土层</a:t>
                      </a:r>
                      <a:r>
                        <a:rPr lang="zh-CN" sz="10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深度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生育期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最小值</a:t>
                      </a: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/℃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最大值</a:t>
                      </a: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/℃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平均值</a:t>
                      </a: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/℃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标准差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0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变异系数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255">
                <a:tc rowSpan="5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5</a:t>
                      </a:r>
                      <a:r>
                        <a:rPr lang="en-US" altLang="zh-CN" sz="10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cm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苗期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29.40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34.60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31.87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1.2586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0.0395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拔节期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28.00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35.00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32.22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1.7053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0.0529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抽雄期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23.50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27.50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25.50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0.9400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0.0369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灌浆期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23.00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25.50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24.66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0.5279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0.0214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成熟期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15.00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18.17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16.08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0.5987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0.0372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255">
                <a:tc rowSpan="5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10cm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苗期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25.50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28.80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26.89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0.8366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0.0311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拔节期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26.83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31.50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29.20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1.2302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0.0421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抽雄期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22.17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25.17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23.74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0.8121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0.0342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灌浆期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22.50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24.67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23.95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0.5140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0.0215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成熟期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13.83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15.33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14.76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0.3567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0.0242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255">
                <a:tc rowSpan="5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15cm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苗期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22.80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27.10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24.73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1.0366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0.0419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拔节期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25.67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30.50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27.67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1.1140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0.0403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抽雄期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21.67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24.67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22.92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0.7221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0.0315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灌浆期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22.33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24.33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23.52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0.5450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0.0232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成熟期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13.33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14.05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0.3419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0.0243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255">
                <a:tc rowSpan="5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20cm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苗期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19.70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23.70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20.90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1.0597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0.0507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拔节期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29.00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25.47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1.0844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0.0426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抽雄期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20.00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23.83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21.51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0.7666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0.0356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灌浆期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21.50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23.83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22.91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0.6891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0.0301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成熟期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12.67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14.17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13.60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0.3353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0.0247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255">
                <a:tc rowSpan="5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25cm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苗期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18.10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20.80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19.30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0.5744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0.0298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拔节期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23.00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26.33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24.48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0.7980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0.0326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抽雄期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20.17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22.33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21.24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0.5757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0.0271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灌浆期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21.67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23.33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22.53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0.4388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0.0195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5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成熟期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13.00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14.17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13.48</a:t>
                      </a:r>
                      <a:endParaRPr lang="zh-CN" sz="10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0.2723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0.0202</a:t>
                      </a:r>
                      <a:endParaRPr lang="zh-CN" sz="1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3495" marR="334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-285784" y="1522362"/>
            <a:ext cx="9151500" cy="572400"/>
            <a:chOff x="-423570" y="627534"/>
            <a:chExt cx="9151500" cy="572400"/>
          </a:xfrm>
        </p:grpSpPr>
        <p:sp>
          <p:nvSpPr>
            <p:cNvPr id="12" name="矩形 1"/>
            <p:cNvSpPr>
              <a:spLocks noChangeArrowheads="1"/>
            </p:cNvSpPr>
            <p:nvPr/>
          </p:nvSpPr>
          <p:spPr bwMode="auto">
            <a:xfrm>
              <a:off x="119460" y="627534"/>
              <a:ext cx="8608470" cy="572400"/>
            </a:xfrm>
            <a:prstGeom prst="rect">
              <a:avLst/>
            </a:prstGeom>
            <a:solidFill>
              <a:srgbClr val="0C4A88"/>
            </a:solidFill>
          </p:spPr>
          <p:txBody>
            <a:bodyPr wrap="square" rtlCol="0" anchor="ctr" anchorCtr="0">
              <a:noAutofit/>
            </a:bodyPr>
            <a:lstStyle/>
            <a:p>
              <a:pPr>
                <a:buClr>
                  <a:srgbClr val="FF0000"/>
                </a:buClr>
              </a:pPr>
              <a:endPara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-423570" y="714362"/>
              <a:ext cx="7358114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3.1.3 </a:t>
              </a:r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秸秆还田玉米地土壤温度时空变异特征</a:t>
              </a:r>
              <a:endPara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16/43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555777" y="1344275"/>
            <a:ext cx="3230670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lang="en-US" altLang="zh-CN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 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土壤温度的变异函数参数值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642910" y="1633195"/>
          <a:ext cx="7929245" cy="4010660"/>
        </p:xfrm>
        <a:graphic>
          <a:graphicData uri="http://schemas.openxmlformats.org/drawingml/2006/table">
            <a:tbl>
              <a:tblPr/>
              <a:tblGrid>
                <a:gridCol w="1207135"/>
                <a:gridCol w="1253490"/>
                <a:gridCol w="1230630"/>
                <a:gridCol w="1229995"/>
                <a:gridCol w="1230630"/>
                <a:gridCol w="1777365"/>
              </a:tblGrid>
              <a:tr h="20066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土层深度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生育期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块金值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基台值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变程</a:t>
                      </a: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块金值与基台值之比</a:t>
                      </a: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/%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row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5cm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苗期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0.154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0.963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15.99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拔节期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0.139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1.036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13.42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抽雄期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0.128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1.042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22.5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12.28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灌浆期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0.274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1.055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63.6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25.97</a:t>
                      </a:r>
                      <a:endParaRPr lang="zh-CN" sz="1100" b="1" kern="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成熟期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0.246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1.062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61.2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23.16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row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10cm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苗期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0.157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0.887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17.70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拔节期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0.506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1.167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63.4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43.36</a:t>
                      </a:r>
                      <a:endParaRPr lang="zh-CN" sz="1100" b="1" kern="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抽雄期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0.216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1.184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69.0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18.24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灌浆期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0.143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1.107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63.5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12.92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成熟期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0.071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0.946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14.9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7.51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row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15cm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苗期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0.125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1.032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22.7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12.11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拔节期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0.200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1.044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22.8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19.16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抽雄期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0.043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1.085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39.5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3.96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灌浆期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0.026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1.046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52.4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2.49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成熟期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0.176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1.001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22.8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17.58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row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20cm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苗期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0.056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0.826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16.1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6.78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拔节期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0.084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0.846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22.2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9.93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抽雄期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0.245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1.062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61.2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23.07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灌浆期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0.115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0.952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50.7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12.08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成熟期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0.120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1.008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17.0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11.90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row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25cm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苗期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0.110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0.930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21.0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11.83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拔节期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0.135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1.019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27.4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13.25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抽雄期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0.051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1.024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25.7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4.98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灌浆期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0.001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0.992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20.1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0.10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成熟期</a:t>
                      </a:r>
                      <a:endParaRPr lang="zh-CN" sz="11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0.103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1.022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12.0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10.08</a:t>
                      </a:r>
                      <a:endParaRPr lang="zh-CN" sz="1100" b="1" kern="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矩形 15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17/43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029815" y="1976427"/>
            <a:ext cx="6998569" cy="3052785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 土壤温度的空间变异程度为</a:t>
            </a:r>
            <a:r>
              <a:rPr lang="zh-CN" alt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弱变异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 不同深度处土壤温度空间相关范围为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12~69m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③ 绝大部分深度和生育时期土壤温度的空间变异主要由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结构因子导致；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④ 随生育时期变化，</a:t>
            </a:r>
            <a:r>
              <a:rPr lang="zh-CN" alt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不同深度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，空间变异程度、空间相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关范围和空间相关程度变化趋势有所不同。</a:t>
            </a:r>
            <a:endParaRPr lang="zh-CN" alt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18/43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683956" y="2133392"/>
            <a:ext cx="3816870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lang="en-US" altLang="zh-CN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3-4  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作物生长指标的变异函数参数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值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898525" y="2440633"/>
          <a:ext cx="7239000" cy="3308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文档" r:id="rId1" imgW="11316335" imgH="5563870" progId="Word.Document.12">
                  <p:embed/>
                </p:oleObj>
              </mc:Choice>
              <mc:Fallback>
                <p:oleObj name="文档" r:id="rId1" imgW="11316335" imgH="5563870" progId="Word.Document.12">
                  <p:embed/>
                  <p:pic>
                    <p:nvPicPr>
                      <p:cNvPr id="0" name="图片 4096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98525" y="2440633"/>
                        <a:ext cx="7239000" cy="330819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7"/>
          <p:cNvGrpSpPr/>
          <p:nvPr/>
        </p:nvGrpSpPr>
        <p:grpSpPr>
          <a:xfrm>
            <a:off x="71406" y="1570716"/>
            <a:ext cx="8794310" cy="572400"/>
            <a:chOff x="-66380" y="627534"/>
            <a:chExt cx="8794310" cy="572400"/>
          </a:xfrm>
        </p:grpSpPr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119460" y="627534"/>
              <a:ext cx="8608470" cy="572400"/>
            </a:xfrm>
            <a:prstGeom prst="rect">
              <a:avLst/>
            </a:prstGeom>
            <a:solidFill>
              <a:srgbClr val="0C4A88"/>
            </a:solidFill>
          </p:spPr>
          <p:txBody>
            <a:bodyPr wrap="square" rtlCol="0" anchor="ctr" anchorCtr="0">
              <a:noAutofit/>
            </a:bodyPr>
            <a:lstStyle/>
            <a:p>
              <a:pPr>
                <a:buClr>
                  <a:srgbClr val="FF0000"/>
                </a:buClr>
              </a:pPr>
              <a:endPara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-66380" y="714362"/>
              <a:ext cx="6643734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3.1.4 </a:t>
              </a:r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秸秆还田条件下作物信息空间变异特征</a:t>
              </a:r>
              <a:endParaRPr lang="zh-CN" altLang="en-US" sz="22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19/43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683956" y="2133392"/>
            <a:ext cx="3816870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lang="en-US" altLang="zh-CN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3-5  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作物生长指标的变异函数参数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值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900113" y="2440634"/>
          <a:ext cx="7286625" cy="3317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文档" r:id="rId1" imgW="11285855" imgH="5560695" progId="Word.Document.12">
                  <p:embed/>
                </p:oleObj>
              </mc:Choice>
              <mc:Fallback>
                <p:oleObj name="文档" r:id="rId1" imgW="11285855" imgH="5560695" progId="Word.Document.12">
                  <p:embed/>
                  <p:pic>
                    <p:nvPicPr>
                      <p:cNvPr id="0" name="图片 5120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0113" y="2440634"/>
                        <a:ext cx="7286625" cy="331723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7"/>
          <p:cNvGrpSpPr/>
          <p:nvPr/>
        </p:nvGrpSpPr>
        <p:grpSpPr>
          <a:xfrm>
            <a:off x="71406" y="1570716"/>
            <a:ext cx="8794310" cy="572400"/>
            <a:chOff x="-66380" y="627534"/>
            <a:chExt cx="8794310" cy="572400"/>
          </a:xfrm>
        </p:grpSpPr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119460" y="627534"/>
              <a:ext cx="8608470" cy="572400"/>
            </a:xfrm>
            <a:prstGeom prst="rect">
              <a:avLst/>
            </a:prstGeom>
            <a:solidFill>
              <a:srgbClr val="0C4A88"/>
            </a:solidFill>
          </p:spPr>
          <p:txBody>
            <a:bodyPr wrap="square" rtlCol="0" anchor="ctr" anchorCtr="0">
              <a:noAutofit/>
            </a:bodyPr>
            <a:lstStyle/>
            <a:p>
              <a:pPr>
                <a:buClr>
                  <a:srgbClr val="FF0000"/>
                </a:buClr>
              </a:pPr>
              <a:endPara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-66380" y="714362"/>
              <a:ext cx="6643734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3.1.4 </a:t>
              </a:r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秸秆还田条件下作物信息空间变异特征</a:t>
              </a:r>
              <a:endParaRPr lang="zh-CN" altLang="en-US" sz="22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20/43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71525" y="1413008"/>
            <a:ext cx="7029499" cy="4338921"/>
            <a:chOff x="725491" y="382795"/>
            <a:chExt cx="7029499" cy="4338921"/>
          </a:xfrm>
        </p:grpSpPr>
        <p:pic>
          <p:nvPicPr>
            <p:cNvPr id="15362" name="图片 2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340" y="382795"/>
              <a:ext cx="2447417" cy="19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矩形 16"/>
            <p:cNvSpPr/>
            <p:nvPr/>
          </p:nvSpPr>
          <p:spPr>
            <a:xfrm>
              <a:off x="725491" y="4415011"/>
              <a:ext cx="2857520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图</a:t>
              </a:r>
              <a:r>
                <a:rPr 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3-5  </a:t>
              </a:r>
              <a:r>
                <a:rPr lang="zh-CN" alt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作物</a:t>
              </a:r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生长指标多重分形谱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364" name="图片 7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5553" y="382795"/>
              <a:ext cx="2462307" cy="19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3" name="图片 2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566" y="2363003"/>
              <a:ext cx="2465853" cy="19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5" name="图片 7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590" y="2363003"/>
              <a:ext cx="2444969" cy="19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矩形 17"/>
            <p:cNvSpPr/>
            <p:nvPr/>
          </p:nvSpPr>
          <p:spPr>
            <a:xfrm>
              <a:off x="4968908" y="4415011"/>
              <a:ext cx="278608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图</a:t>
              </a:r>
              <a:r>
                <a:rPr 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3-6  </a:t>
              </a:r>
              <a:r>
                <a:rPr lang="zh-CN" alt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产量构成</a:t>
              </a:r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要素多重分形谱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21/43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71485" y="1604950"/>
            <a:ext cx="7858180" cy="4000528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 随</a:t>
            </a:r>
            <a:r>
              <a:rPr lang="zh-CN" altLang="en-US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生育时期变化，株高空间相关范围先增后保持不变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，茎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粗、叶面逐渐增加，</a:t>
            </a:r>
            <a:r>
              <a:rPr lang="zh-CN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叶绿素含量先增后减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，空间相关程度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未呈现明显变化趋势；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 作物信息具有多重分形特征；</a:t>
            </a:r>
            <a:endParaRPr lang="en-US" altLang="zh-CN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③ 除穗粗空间变异性主要由高值信息造成，其余作物信</a:t>
            </a:r>
            <a:endParaRPr lang="en-US" altLang="zh-CN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息空间变异性主要由低值信息造成；</a:t>
            </a:r>
            <a:endParaRPr lang="en-US" altLang="zh-CN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④ 株高、茎粗、叶绿素含量与叶面积空间变异性随生育</a:t>
            </a:r>
            <a:endParaRPr lang="en-US" altLang="zh-CN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时期先减后增。</a:t>
            </a:r>
            <a:endParaRPr lang="zh-CN" altLang="zh-CN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22/43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500034" y="4486282"/>
            <a:ext cx="5080078" cy="928694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单一尺度相关性分析表明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，不同生育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时期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土壤水分与温度的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相关性均不显著。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1406" y="1522362"/>
            <a:ext cx="8794310" cy="572400"/>
            <a:chOff x="-66380" y="627534"/>
            <a:chExt cx="8794310" cy="572400"/>
          </a:xfrm>
        </p:grpSpPr>
        <p:sp>
          <p:nvSpPr>
            <p:cNvPr id="18" name="矩形 1"/>
            <p:cNvSpPr>
              <a:spLocks noChangeArrowheads="1"/>
            </p:cNvSpPr>
            <p:nvPr/>
          </p:nvSpPr>
          <p:spPr bwMode="auto">
            <a:xfrm>
              <a:off x="119460" y="627534"/>
              <a:ext cx="8608470" cy="572400"/>
            </a:xfrm>
            <a:prstGeom prst="rect">
              <a:avLst/>
            </a:prstGeom>
            <a:solidFill>
              <a:srgbClr val="0C4A88"/>
            </a:solidFill>
          </p:spPr>
          <p:txBody>
            <a:bodyPr wrap="square" rtlCol="0" anchor="ctr" anchorCtr="0">
              <a:noAutofit/>
            </a:bodyPr>
            <a:lstStyle/>
            <a:p>
              <a:pPr>
                <a:buClr>
                  <a:srgbClr val="FF0000"/>
                </a:buClr>
              </a:pPr>
              <a:endPara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-66380" y="714362"/>
              <a:ext cx="6000792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3.1.5 </a:t>
              </a:r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秸秆还田条件下土壤水热与作物关系</a:t>
              </a:r>
              <a:endPara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19032" y="2204864"/>
            <a:ext cx="6653257" cy="475615"/>
            <a:chOff x="-581059" y="4628364"/>
            <a:chExt cx="6653257" cy="475615"/>
          </a:xfrm>
        </p:grpSpPr>
        <p:sp>
          <p:nvSpPr>
            <p:cNvPr id="20" name="Rectangle 10"/>
            <p:cNvSpPr/>
            <p:nvPr/>
          </p:nvSpPr>
          <p:spPr bwMode="auto">
            <a:xfrm rot="16200000">
              <a:off x="2603525" y="1599052"/>
              <a:ext cx="432000" cy="6505346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solidFill>
                <a:srgbClr val="006EC0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矩形 1"/>
            <p:cNvSpPr>
              <a:spLocks noChangeArrowheads="1"/>
            </p:cNvSpPr>
            <p:nvPr/>
          </p:nvSpPr>
          <p:spPr bwMode="auto">
            <a:xfrm>
              <a:off x="-581059" y="4628364"/>
              <a:ext cx="6653257" cy="4756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342900" indent="-342900" eaLnBrk="0" hangingPunct="0">
                <a:lnSpc>
                  <a:spcPts val="3000"/>
                </a:lnSpc>
                <a:spcAft>
                  <a:spcPts val="1800"/>
                </a:spcAft>
              </a:pPr>
              <a:r>
                <a:rPr lang="zh-CN" altLang="en-US" sz="2200" b="1" kern="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 sz="2200" b="1" kern="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200" b="1" kern="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）秸秆还田条件下土壤水热之间的相关性</a:t>
              </a:r>
              <a:endParaRPr lang="zh-CN" altLang="en-US" sz="2200" b="1" kern="0" dirty="0" smtClean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390496" y="3121759"/>
            <a:ext cx="5143536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3-6 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秸秆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还田条件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下土壤水热在单一尺度上的相关性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500034" y="3494137"/>
          <a:ext cx="5152086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文档" r:id="rId1" imgW="6074410" imgH="817245" progId="Word.Document.12">
                  <p:embed/>
                </p:oleObj>
              </mc:Choice>
              <mc:Fallback>
                <p:oleObj name="文档" r:id="rId1" imgW="6074410" imgH="817245" progId="Word.Document.12">
                  <p:embed/>
                  <p:pic>
                    <p:nvPicPr>
                      <p:cNvPr id="0" name="图片 614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0034" y="3494137"/>
                        <a:ext cx="5152086" cy="9429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53" name="Picture 133" descr="H:\照片-2017年\2017.6.28(土壤水分、土壤温度and作物信息)\IMG_1040.JPG"/>
          <p:cNvPicPr>
            <a:picLocks noChangeAspect="1" noChangeArrowheads="1"/>
          </p:cNvPicPr>
          <p:nvPr/>
        </p:nvPicPr>
        <p:blipFill>
          <a:blip r:embed="rId3" cstate="print"/>
          <a:srcRect l="7539"/>
          <a:stretch>
            <a:fillRect/>
          </a:stretch>
        </p:blipFill>
        <p:spPr bwMode="auto">
          <a:xfrm rot="5400000">
            <a:off x="5893458" y="2827623"/>
            <a:ext cx="2662876" cy="2857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23/43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494903" y="2477029"/>
            <a:ext cx="4720038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3-7 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土壤温度与作物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信息在单一尺度上的相关性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5572131" y="2824158"/>
            <a:ext cx="3357586" cy="2357454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单一尺度相关性分析表明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，除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灌浆期土壤温度与茎粗在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0.05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水平上显著，与叶绿素在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0.01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水平上显著外，其他生育期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均不显著相关。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285750" y="2800350"/>
          <a:ext cx="5162550" cy="314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文档" r:id="rId1" imgW="6384290" imgH="3791585" progId="Word.Document.12">
                  <p:embed/>
                </p:oleObj>
              </mc:Choice>
              <mc:Fallback>
                <p:oleObj name="文档" r:id="rId1" imgW="6384290" imgH="3791585" progId="Word.Document.12">
                  <p:embed/>
                  <p:pic>
                    <p:nvPicPr>
                      <p:cNvPr id="0" name="图片 7168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5750" y="2800350"/>
                        <a:ext cx="5162550" cy="3143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2"/>
          <p:cNvGrpSpPr/>
          <p:nvPr/>
        </p:nvGrpSpPr>
        <p:grpSpPr>
          <a:xfrm>
            <a:off x="119032" y="1704162"/>
            <a:ext cx="6653257" cy="475615"/>
            <a:chOff x="-581059" y="4628364"/>
            <a:chExt cx="6653257" cy="475615"/>
          </a:xfrm>
        </p:grpSpPr>
        <p:sp>
          <p:nvSpPr>
            <p:cNvPr id="14" name="Rectangle 10"/>
            <p:cNvSpPr/>
            <p:nvPr/>
          </p:nvSpPr>
          <p:spPr bwMode="auto">
            <a:xfrm rot="16200000">
              <a:off x="2603525" y="1599052"/>
              <a:ext cx="432000" cy="6505346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solidFill>
                <a:srgbClr val="006EC0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矩形 1"/>
            <p:cNvSpPr>
              <a:spLocks noChangeArrowheads="1"/>
            </p:cNvSpPr>
            <p:nvPr/>
          </p:nvSpPr>
          <p:spPr bwMode="auto">
            <a:xfrm>
              <a:off x="-581059" y="4628364"/>
              <a:ext cx="6653257" cy="4756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342900" indent="-342900" eaLnBrk="0" hangingPunct="0">
                <a:lnSpc>
                  <a:spcPts val="3000"/>
                </a:lnSpc>
                <a:spcAft>
                  <a:spcPts val="1800"/>
                </a:spcAft>
              </a:pPr>
              <a:r>
                <a:rPr lang="zh-CN" altLang="en-US" sz="2200" b="1" kern="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200" b="1" kern="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200" b="1" kern="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）</a:t>
              </a:r>
              <a:r>
                <a:rPr lang="zh-CN" altLang="en-US" sz="2200" b="1" kern="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秸秆还田条件下土壤温度与作物信息的相关性</a:t>
              </a:r>
              <a:endParaRPr lang="zh-CN" altLang="en-US" sz="2200" b="1" kern="0" dirty="0" smtClean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24/43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508104" y="2871200"/>
            <a:ext cx="3430808" cy="2358000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单一尺度相关性分析表明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，除拔节期土壤水分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与茎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粗、叶绿素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显著相关，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成熟期与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茎粗显著相关外，其余生育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期与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作物信息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均不显著相关。</a:t>
            </a:r>
            <a:endParaRPr lang="en-US" altLang="zh-C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61718" y="2530306"/>
            <a:ext cx="4786346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lang="en-US" altLang="zh-CN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3-8 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土壤水分与作物信息在单一尺度上的相关性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82563" y="2876550"/>
          <a:ext cx="5235575" cy="357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文档" r:id="rId1" imgW="6986905" imgH="4774565" progId="Word.Document.12">
                  <p:embed/>
                </p:oleObj>
              </mc:Choice>
              <mc:Fallback>
                <p:oleObj name="文档" r:id="rId1" imgW="6986905" imgH="4774565" progId="Word.Document.12">
                  <p:embed/>
                  <p:pic>
                    <p:nvPicPr>
                      <p:cNvPr id="0" name="图片 819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2563" y="2876550"/>
                        <a:ext cx="5235575" cy="35734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 12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9032" y="1704162"/>
            <a:ext cx="6653257" cy="475615"/>
            <a:chOff x="-581059" y="4628364"/>
            <a:chExt cx="6653257" cy="475615"/>
          </a:xfrm>
        </p:grpSpPr>
        <p:sp>
          <p:nvSpPr>
            <p:cNvPr id="15" name="Rectangle 10"/>
            <p:cNvSpPr/>
            <p:nvPr/>
          </p:nvSpPr>
          <p:spPr bwMode="auto">
            <a:xfrm rot="16200000">
              <a:off x="2603525" y="1599052"/>
              <a:ext cx="432000" cy="6505346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solidFill>
                <a:srgbClr val="006EC0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-581059" y="4628364"/>
              <a:ext cx="6653257" cy="4756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342900" indent="-342900" eaLnBrk="0" hangingPunct="0">
                <a:lnSpc>
                  <a:spcPts val="3000"/>
                </a:lnSpc>
                <a:spcAft>
                  <a:spcPts val="1800"/>
                </a:spcAft>
              </a:pPr>
              <a:r>
                <a:rPr lang="zh-CN" altLang="en-US" sz="2200" b="1" kern="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200" b="1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200" b="1" kern="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）</a:t>
              </a:r>
              <a:r>
                <a:rPr lang="zh-CN" altLang="en-US" sz="2200" b="1" kern="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秸秆还田条件下土壤水分与作物信息的相关性</a:t>
              </a:r>
              <a:endParaRPr lang="zh-CN" altLang="en-US" sz="2200" b="1" kern="0" dirty="0" smtClean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25/43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252215" y="1520968"/>
            <a:ext cx="4247777" cy="4183886"/>
            <a:chOff x="252215" y="711343"/>
            <a:chExt cx="4247777" cy="4183886"/>
          </a:xfrm>
        </p:grpSpPr>
        <p:sp>
          <p:nvSpPr>
            <p:cNvPr id="11" name="矩形 10"/>
            <p:cNvSpPr/>
            <p:nvPr/>
          </p:nvSpPr>
          <p:spPr>
            <a:xfrm>
              <a:off x="419071" y="4619639"/>
              <a:ext cx="3857652" cy="275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图</a:t>
              </a:r>
              <a:r>
                <a:rPr lang="en-US" altLang="zh-CN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3-7 </a:t>
              </a:r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苗期土壤水分与玉米作物信息联合多重分形谱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52215" y="711343"/>
              <a:ext cx="2087537" cy="1795952"/>
              <a:chOff x="647500" y="935558"/>
              <a:chExt cx="2087537" cy="1795952"/>
            </a:xfrm>
          </p:grpSpPr>
          <p:pic>
            <p:nvPicPr>
              <p:cNvPr id="19457" name="图片 25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500" y="935558"/>
                <a:ext cx="2087537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矩形 13"/>
              <p:cNvSpPr/>
              <p:nvPr/>
            </p:nvSpPr>
            <p:spPr>
              <a:xfrm>
                <a:off x="1340712" y="2486400"/>
                <a:ext cx="792872" cy="245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千粒重</a:t>
                </a:r>
                <a:endPara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24223" y="2727567"/>
              <a:ext cx="2087537" cy="1889530"/>
              <a:chOff x="324223" y="2689467"/>
              <a:chExt cx="2087537" cy="1889530"/>
            </a:xfrm>
          </p:grpSpPr>
          <p:pic>
            <p:nvPicPr>
              <p:cNvPr id="19462" name="图片 2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223" y="2689467"/>
                <a:ext cx="2087537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矩形 15"/>
              <p:cNvSpPr/>
              <p:nvPr/>
            </p:nvSpPr>
            <p:spPr>
              <a:xfrm>
                <a:off x="857224" y="4333887"/>
                <a:ext cx="1188351" cy="245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叶绿素</a:t>
                </a:r>
                <a:endPara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2412455" y="711343"/>
              <a:ext cx="2087537" cy="1791190"/>
              <a:chOff x="2709982" y="976329"/>
              <a:chExt cx="2087537" cy="1791190"/>
            </a:xfrm>
          </p:grpSpPr>
          <p:pic>
            <p:nvPicPr>
              <p:cNvPr id="19460" name="图片 2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09982" y="976329"/>
                <a:ext cx="2087537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矩形 16"/>
              <p:cNvSpPr/>
              <p:nvPr/>
            </p:nvSpPr>
            <p:spPr>
              <a:xfrm>
                <a:off x="3431243" y="2522409"/>
                <a:ext cx="792872" cy="245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穗重</a:t>
                </a:r>
                <a:endPara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2412455" y="2727567"/>
              <a:ext cx="2087537" cy="1870481"/>
              <a:chOff x="2602955" y="2708517"/>
              <a:chExt cx="2087537" cy="1870481"/>
            </a:xfrm>
          </p:grpSpPr>
          <p:pic>
            <p:nvPicPr>
              <p:cNvPr id="19464" name="图片 29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2955" y="2708517"/>
                <a:ext cx="2087537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矩形 17"/>
              <p:cNvSpPr/>
              <p:nvPr/>
            </p:nvSpPr>
            <p:spPr>
              <a:xfrm>
                <a:off x="3198098" y="4333888"/>
                <a:ext cx="1059575" cy="245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叶面积</a:t>
                </a:r>
                <a:endPara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644703" y="1520968"/>
            <a:ext cx="4247777" cy="4188649"/>
            <a:chOff x="4768528" y="692293"/>
            <a:chExt cx="4247777" cy="4188649"/>
          </a:xfrm>
        </p:grpSpPr>
        <p:grpSp>
          <p:nvGrpSpPr>
            <p:cNvPr id="37" name="组合 36"/>
            <p:cNvGrpSpPr/>
            <p:nvPr/>
          </p:nvGrpSpPr>
          <p:grpSpPr>
            <a:xfrm>
              <a:off x="4768528" y="692293"/>
              <a:ext cx="2087537" cy="1826243"/>
              <a:chOff x="4768528" y="933467"/>
              <a:chExt cx="2087537" cy="1826243"/>
            </a:xfrm>
          </p:grpSpPr>
          <p:pic>
            <p:nvPicPr>
              <p:cNvPr id="19466" name="图片 5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68528" y="933467"/>
                <a:ext cx="2087537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矩形 26"/>
              <p:cNvSpPr/>
              <p:nvPr/>
            </p:nvSpPr>
            <p:spPr>
              <a:xfrm>
                <a:off x="5443544" y="2514600"/>
                <a:ext cx="792872" cy="245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千粒重</a:t>
                </a:r>
                <a:endPara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4840536" y="2780525"/>
              <a:ext cx="2087537" cy="1827047"/>
              <a:chOff x="4869111" y="3047227"/>
              <a:chExt cx="2087537" cy="1827047"/>
            </a:xfrm>
          </p:grpSpPr>
          <p:pic>
            <p:nvPicPr>
              <p:cNvPr id="19470" name="图片 60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9111" y="3047227"/>
                <a:ext cx="2087537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8" name="矩形 27"/>
              <p:cNvSpPr/>
              <p:nvPr/>
            </p:nvSpPr>
            <p:spPr>
              <a:xfrm>
                <a:off x="5500694" y="4629164"/>
                <a:ext cx="940664" cy="245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叶绿素</a:t>
                </a:r>
                <a:endPara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856760" y="692293"/>
              <a:ext cx="2087537" cy="1833499"/>
              <a:chOff x="6777921" y="921448"/>
              <a:chExt cx="2087537" cy="1833499"/>
            </a:xfrm>
          </p:grpSpPr>
          <p:pic>
            <p:nvPicPr>
              <p:cNvPr id="19468" name="图片 59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7921" y="921448"/>
                <a:ext cx="2087537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9" name="矩形 28"/>
              <p:cNvSpPr/>
              <p:nvPr/>
            </p:nvSpPr>
            <p:spPr>
              <a:xfrm>
                <a:off x="7472383" y="2509837"/>
                <a:ext cx="792872" cy="245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穗重</a:t>
                </a:r>
                <a:endPara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6928768" y="2780525"/>
              <a:ext cx="2087537" cy="1807997"/>
              <a:chOff x="6881143" y="3147240"/>
              <a:chExt cx="2087537" cy="1807997"/>
            </a:xfrm>
          </p:grpSpPr>
          <p:pic>
            <p:nvPicPr>
              <p:cNvPr id="19472" name="图片 61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81143" y="3147240"/>
                <a:ext cx="2087537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" name="矩形 29"/>
              <p:cNvSpPr/>
              <p:nvPr/>
            </p:nvSpPr>
            <p:spPr>
              <a:xfrm>
                <a:off x="7429520" y="4710127"/>
                <a:ext cx="1059574" cy="245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叶面积</a:t>
                </a:r>
                <a:endPara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4919663" y="4605352"/>
              <a:ext cx="3971954" cy="275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图</a:t>
              </a:r>
              <a:r>
                <a:rPr lang="en-US" altLang="zh-CN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3-8  </a:t>
              </a:r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灌浆期土壤水分与玉米作物信息联合多重分形</a:t>
              </a:r>
              <a:r>
                <a:rPr lang="zh-CN" alt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谱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0" y="65786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26/43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19044" y="2006652"/>
            <a:ext cx="5072098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3-9 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土壤水分与作物信息联合</a:t>
            </a:r>
            <a:r>
              <a: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奇异指数的相关性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5634046" y="2266942"/>
            <a:ext cx="3181371" cy="2786083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多尺度相关性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分析表明，绝大部分作物信息与土壤水分呈显著相关，土壤水分与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作物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信息在的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尺度上的相关特征整体上高于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对应变量在单一尺度上的相关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特征。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14300" y="2286000"/>
          <a:ext cx="5381625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文档" r:id="rId1" imgW="7058660" imgH="3923665" progId="Word.Document.12">
                  <p:embed/>
                </p:oleObj>
              </mc:Choice>
              <mc:Fallback>
                <p:oleObj name="文档" r:id="rId1" imgW="7058660" imgH="3923665" progId="Word.Document.12">
                  <p:embed/>
                  <p:pic>
                    <p:nvPicPr>
                      <p:cNvPr id="0" name="图片 9216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4300" y="2286000"/>
                        <a:ext cx="5381625" cy="30575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27/43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1357290" y="2852936"/>
            <a:ext cx="6463620" cy="22453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3.2.1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秸秆覆盖与耕作方式对土壤水分的影响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3.2.2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秸秆覆盖与耕作方式对土壤温度的影响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3.2.3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秸秆覆盖与耕作方式对玉米光合特性及产量的影响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423661" y="1785926"/>
            <a:ext cx="8285480" cy="571504"/>
          </a:xfrm>
          <a:prstGeom prst="rect">
            <a:avLst/>
          </a:prstGeom>
          <a:solidFill>
            <a:srgbClr val="0C4A88"/>
          </a:solidFill>
        </p:spPr>
        <p:txBody>
          <a:bodyPr wrap="square" rtlCol="0" anchor="ctr" anchorCtr="0">
            <a:noAutofit/>
          </a:bodyPr>
          <a:lstStyle/>
          <a:p>
            <a:pPr algn="just">
              <a:buClr>
                <a:srgbClr val="FF0000"/>
              </a:buClr>
            </a:pPr>
            <a:r>
              <a:rPr lang="en-US" altLang="zh-CN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 </a:t>
            </a:r>
            <a:r>
              <a: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秸秆覆盖与耕作方式对土壤水热及作物的影响</a:t>
            </a:r>
            <a:endParaRPr lang="zh-CN" altLang="en-US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28/43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506560" y="5091038"/>
            <a:ext cx="4280017" cy="3371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</a:t>
            </a: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3-9 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土壤水分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随玉米生育时期的变化趋势</a:t>
            </a:r>
            <a:endParaRPr kumimoji="0" lang="zh-CN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5219" y="2671360"/>
            <a:ext cx="8980371" cy="2392138"/>
            <a:chOff x="95219" y="1814110"/>
            <a:chExt cx="8980371" cy="2392138"/>
          </a:xfrm>
        </p:grpSpPr>
        <p:pic>
          <p:nvPicPr>
            <p:cNvPr id="22531" name="图片 5" descr="说明: 说明: D:\研究生的那些事\Wuli课题研究究究\论文\论文4\论文数据\图表\土壤水分\20-40水 柱.tif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95"/>
            <a:stretch>
              <a:fillRect/>
            </a:stretch>
          </p:blipFill>
          <p:spPr bwMode="auto">
            <a:xfrm>
              <a:off x="3188677" y="1864325"/>
              <a:ext cx="2883521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2" name="图片 4" descr="说明: 说明: D:\研究生的那些事\Wuli课题研究究究\论文\论文4\论文数据\图表\土壤水分\0-20水 柱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14"/>
            <a:stretch>
              <a:fillRect/>
            </a:stretch>
          </p:blipFill>
          <p:spPr bwMode="auto">
            <a:xfrm>
              <a:off x="95219" y="1838323"/>
              <a:ext cx="2903724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971525" y="3929528"/>
              <a:ext cx="1505573" cy="275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0-20cm</a:t>
              </a:r>
              <a:r>
                <a:rPr lang="zh-CN" alt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土层</a:t>
              </a:r>
              <a:endPara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105271" y="3930658"/>
              <a:ext cx="1446139" cy="275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20-40cm</a:t>
              </a:r>
              <a:r>
                <a:rPr lang="zh-CN" alt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土层</a:t>
              </a:r>
              <a:endPara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122057" y="3929072"/>
              <a:ext cx="1455235" cy="275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40-60cm</a:t>
              </a:r>
              <a:r>
                <a:rPr lang="zh-CN" alt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土层</a:t>
              </a:r>
              <a:endPara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530" name="图片 6" descr="说明: 说明: D:\研究生的那些事\Wuli课题研究究究\论文\论文4\论文数据\图表\土壤水分\40-60水 柱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392"/>
            <a:stretch>
              <a:fillRect/>
            </a:stretch>
          </p:blipFill>
          <p:spPr bwMode="auto">
            <a:xfrm>
              <a:off x="6127129" y="1814110"/>
              <a:ext cx="2948461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96458" y="1642154"/>
            <a:ext cx="8769258" cy="572400"/>
            <a:chOff x="-41328" y="627534"/>
            <a:chExt cx="8769258" cy="572400"/>
          </a:xfrm>
        </p:grpSpPr>
        <p:sp>
          <p:nvSpPr>
            <p:cNvPr id="18" name="矩形 1"/>
            <p:cNvSpPr>
              <a:spLocks noChangeArrowheads="1"/>
            </p:cNvSpPr>
            <p:nvPr/>
          </p:nvSpPr>
          <p:spPr bwMode="auto">
            <a:xfrm>
              <a:off x="119460" y="627534"/>
              <a:ext cx="8608470" cy="572400"/>
            </a:xfrm>
            <a:prstGeom prst="rect">
              <a:avLst/>
            </a:prstGeom>
            <a:solidFill>
              <a:srgbClr val="0C4A88"/>
            </a:solidFill>
          </p:spPr>
          <p:txBody>
            <a:bodyPr wrap="square" rtlCol="0" anchor="ctr" anchorCtr="0">
              <a:noAutofit/>
            </a:bodyPr>
            <a:lstStyle/>
            <a:p>
              <a:pPr>
                <a:buClr>
                  <a:srgbClr val="FF0000"/>
                </a:buClr>
              </a:pPr>
              <a:endPara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-41328" y="714362"/>
              <a:ext cx="6786610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altLang="zh-CN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3.2.1 </a:t>
              </a:r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秸秆覆盖与耕作方式对土壤水分的影响</a:t>
              </a:r>
              <a:endPara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29/43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609835" y="5448999"/>
            <a:ext cx="4071966" cy="3371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</a:t>
            </a: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3-10 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土壤水分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随土层深度的变化趋势</a:t>
            </a:r>
            <a:endParaRPr kumimoji="0" lang="zh-CN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71471" y="1438261"/>
            <a:ext cx="2365511" cy="1990103"/>
            <a:chOff x="376636" y="952500"/>
            <a:chExt cx="1835773" cy="1503396"/>
          </a:xfrm>
        </p:grpSpPr>
        <p:pic>
          <p:nvPicPr>
            <p:cNvPr id="23554" name="图片 7" descr="说明: 说明: D:\研究生的那些事\Wuli课题研究究究\论文\论文4\论文数据\图表\土壤水分\苗期.tif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835"/>
            <a:stretch>
              <a:fillRect/>
            </a:stretch>
          </p:blipFill>
          <p:spPr bwMode="auto">
            <a:xfrm>
              <a:off x="376636" y="952500"/>
              <a:ext cx="1835773" cy="1359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1097356" y="2247705"/>
              <a:ext cx="498960" cy="208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苗期</a:t>
              </a:r>
              <a:endPara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352790" y="1428736"/>
            <a:ext cx="2573485" cy="2000208"/>
            <a:chOff x="2116200" y="958764"/>
            <a:chExt cx="2573485" cy="2081492"/>
          </a:xfrm>
        </p:grpSpPr>
        <p:pic>
          <p:nvPicPr>
            <p:cNvPr id="23555" name="图片 8" descr="说明: 说明: D:\研究生的那些事\Wuli课题研究究究\论文\论文4\论文数据\图表\土壤水分\拔节期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95"/>
            <a:stretch>
              <a:fillRect/>
            </a:stretch>
          </p:blipFill>
          <p:spPr bwMode="auto">
            <a:xfrm>
              <a:off x="2116200" y="958764"/>
              <a:ext cx="2573485" cy="1873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187770" y="2753467"/>
              <a:ext cx="642942" cy="2867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拔节期</a:t>
              </a:r>
              <a:endPara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96024" y="1433498"/>
            <a:ext cx="2528351" cy="1994688"/>
            <a:chOff x="3825879" y="988321"/>
            <a:chExt cx="2528351" cy="2033575"/>
          </a:xfrm>
        </p:grpSpPr>
        <p:pic>
          <p:nvPicPr>
            <p:cNvPr id="23556" name="图片 9" descr="说明: 说明: D:\研究生的那些事\Wuli课题研究究究\论文\论文4\论文数据\图表\土壤水分\抽雄期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4"/>
            <a:stretch>
              <a:fillRect/>
            </a:stretch>
          </p:blipFill>
          <p:spPr bwMode="auto">
            <a:xfrm>
              <a:off x="3825879" y="988321"/>
              <a:ext cx="2528351" cy="1835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矩形 17"/>
            <p:cNvSpPr/>
            <p:nvPr/>
          </p:nvSpPr>
          <p:spPr>
            <a:xfrm>
              <a:off x="4840298" y="2740933"/>
              <a:ext cx="650028" cy="280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抽雄期</a:t>
              </a:r>
              <a:endPara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468615" y="3405187"/>
            <a:ext cx="2637397" cy="2057359"/>
            <a:chOff x="5401582" y="988319"/>
            <a:chExt cx="2637397" cy="2140966"/>
          </a:xfrm>
        </p:grpSpPr>
        <p:sp>
          <p:nvSpPr>
            <p:cNvPr id="13" name="矩形 12"/>
            <p:cNvSpPr/>
            <p:nvPr/>
          </p:nvSpPr>
          <p:spPr>
            <a:xfrm>
              <a:off x="6377901" y="2842496"/>
              <a:ext cx="792872" cy="2867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灌浆期</a:t>
              </a:r>
              <a:endPara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3557" name="图片 10" descr="说明: 说明: D:\研究生的那些事\Wuli课题研究究究\论文\论文4\论文数据\图表\土壤水分\灌浆期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4"/>
            <a:stretch>
              <a:fillRect/>
            </a:stretch>
          </p:blipFill>
          <p:spPr bwMode="auto">
            <a:xfrm>
              <a:off x="5401582" y="988319"/>
              <a:ext cx="2637397" cy="187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组合 25"/>
          <p:cNvGrpSpPr/>
          <p:nvPr/>
        </p:nvGrpSpPr>
        <p:grpSpPr>
          <a:xfrm>
            <a:off x="5214942" y="3409949"/>
            <a:ext cx="2841727" cy="2033700"/>
            <a:chOff x="7129905" y="957005"/>
            <a:chExt cx="2841727" cy="2326331"/>
          </a:xfrm>
        </p:grpSpPr>
        <p:sp>
          <p:nvSpPr>
            <p:cNvPr id="14" name="矩形 13"/>
            <p:cNvSpPr/>
            <p:nvPr/>
          </p:nvSpPr>
          <p:spPr>
            <a:xfrm>
              <a:off x="8284909" y="2968091"/>
              <a:ext cx="792872" cy="315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成熟期</a:t>
              </a:r>
              <a:endPara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3558" name="图片 11" descr="说明: 说明: D:\研究生的那些事\Wuli课题研究究究\论文\论文4\论文数据\图表\土壤水分\成熟期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28"/>
            <a:stretch>
              <a:fillRect/>
            </a:stretch>
          </p:blipFill>
          <p:spPr bwMode="auto">
            <a:xfrm>
              <a:off x="7129905" y="957005"/>
              <a:ext cx="2841727" cy="205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矩形 20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30/43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293826" y="1866890"/>
            <a:ext cx="4806816" cy="3357586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 绝大部分生育时期和不同土层土壤含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水量随秸秆覆盖量增加而增加；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 相同秸秆覆盖量条件下，除玉米拔节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期外，不同土层土壤含水量均表现为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免耕高于传统耕作；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③ 不同土层及生育时期均大致表现为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</a:t>
            </a:r>
            <a:endParaRPr lang="en-US" altLang="zh-CN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耕倍量秸秆覆盖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土壤含水量最高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02402" name="Picture 2" descr="H:\玉米照片\2018.6.24\全景.jpg"/>
          <p:cNvPicPr>
            <a:picLocks noChangeAspect="1" noChangeArrowheads="1"/>
          </p:cNvPicPr>
          <p:nvPr/>
        </p:nvPicPr>
        <p:blipFill>
          <a:blip r:embed="rId1"/>
          <a:srcRect r="31539" b="22609"/>
          <a:stretch>
            <a:fillRect/>
          </a:stretch>
        </p:blipFill>
        <p:spPr bwMode="auto">
          <a:xfrm>
            <a:off x="5200656" y="1866889"/>
            <a:ext cx="3714744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31/43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071670" y="1394061"/>
            <a:ext cx="5187194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3-10 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玉米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各生育时期耗水量及其占总耗水量的比例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428596" y="4505333"/>
            <a:ext cx="8286808" cy="1162059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除出苗至拔节期外，传统耕作秸秆覆盖较裸地能增加玉米耗水量；随秸秆覆盖量增加，耗水量变化趋势有所差异；相同秸秆覆盖量条件下，拔节至抽雄期、抽雄至灌浆期免耕可降低玉米耗水量。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76208" y="1676400"/>
          <a:ext cx="8429684" cy="316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文档" r:id="rId1" imgW="8111490" imgH="3448685" progId="Word.Document.12">
                  <p:embed/>
                </p:oleObj>
              </mc:Choice>
              <mc:Fallback>
                <p:oleObj name="文档" r:id="rId1" imgW="8111490" imgH="3448685" progId="Word.Document.12">
                  <p:embed/>
                  <p:pic>
                    <p:nvPicPr>
                      <p:cNvPr id="0" name="图片 10240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6208" y="1676400"/>
                        <a:ext cx="8429684" cy="31623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32/43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928926" y="5445760"/>
            <a:ext cx="3643338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3-11 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土壤温度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随玉米生育时期的变化趋势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00034" y="2119304"/>
            <a:ext cx="2164259" cy="1868816"/>
            <a:chOff x="642910" y="1428742"/>
            <a:chExt cx="2164259" cy="1868816"/>
          </a:xfrm>
        </p:grpSpPr>
        <p:sp>
          <p:nvSpPr>
            <p:cNvPr id="12" name="矩形 11"/>
            <p:cNvSpPr/>
            <p:nvPr/>
          </p:nvSpPr>
          <p:spPr>
            <a:xfrm>
              <a:off x="1258492" y="2990853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5cm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602" name="图片 12" descr="说明: 说明: D:\研究生的那些事\Wuli课题研究究究\论文\论文4\论文数据\图表\土壤温度\5cm温度.tif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73"/>
            <a:stretch>
              <a:fillRect/>
            </a:stretch>
          </p:blipFill>
          <p:spPr bwMode="auto">
            <a:xfrm>
              <a:off x="642910" y="1428742"/>
              <a:ext cx="2164259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5382585" y="3717032"/>
            <a:ext cx="2189811" cy="1865484"/>
            <a:chOff x="6890571" y="1428742"/>
            <a:chExt cx="2189811" cy="1865484"/>
          </a:xfrm>
        </p:grpSpPr>
        <p:sp>
          <p:nvSpPr>
            <p:cNvPr id="14" name="矩形 13"/>
            <p:cNvSpPr/>
            <p:nvPr/>
          </p:nvSpPr>
          <p:spPr>
            <a:xfrm>
              <a:off x="7808178" y="2987521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25cm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603" name="图片 16" descr="说明: 说明: D:\研究生的那些事\Wuli课题研究究究\论文\论文4\论文数据\图表\土壤温度\25cm温度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90"/>
            <a:stretch>
              <a:fillRect/>
            </a:stretch>
          </p:blipFill>
          <p:spPr bwMode="auto">
            <a:xfrm>
              <a:off x="6890571" y="1428742"/>
              <a:ext cx="2189811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>
            <a:off x="3419872" y="2119304"/>
            <a:ext cx="2174988" cy="1887866"/>
            <a:chOff x="2147925" y="1436940"/>
            <a:chExt cx="2174988" cy="1887866"/>
          </a:xfrm>
        </p:grpSpPr>
        <p:sp>
          <p:nvSpPr>
            <p:cNvPr id="16" name="矩形 15"/>
            <p:cNvSpPr/>
            <p:nvPr/>
          </p:nvSpPr>
          <p:spPr>
            <a:xfrm>
              <a:off x="2992942" y="3018101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10cm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604" name="图片 13" descr="说明: 说明: D:\研究生的那些事\Wuli课题研究究究\论文\论文4\论文数据\图表\土壤温度\10cm温度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74"/>
            <a:stretch>
              <a:fillRect/>
            </a:stretch>
          </p:blipFill>
          <p:spPr bwMode="auto">
            <a:xfrm>
              <a:off x="2147925" y="1436940"/>
              <a:ext cx="2174988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3" name="组合 42"/>
          <p:cNvGrpSpPr/>
          <p:nvPr/>
        </p:nvGrpSpPr>
        <p:grpSpPr>
          <a:xfrm>
            <a:off x="6564714" y="2138354"/>
            <a:ext cx="2150690" cy="1859291"/>
            <a:chOff x="3820308" y="1460107"/>
            <a:chExt cx="2150690" cy="1859291"/>
          </a:xfrm>
        </p:grpSpPr>
        <p:sp>
          <p:nvSpPr>
            <p:cNvPr id="18" name="矩形 17"/>
            <p:cNvSpPr/>
            <p:nvPr/>
          </p:nvSpPr>
          <p:spPr>
            <a:xfrm>
              <a:off x="4666903" y="3012693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15cm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605" name="图片 14" descr="说明: 说明: D:\研究生的那些事\Wuli课题研究究究\论文\论文4\论文数据\图表\土壤温度\15cm温度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07"/>
            <a:stretch>
              <a:fillRect/>
            </a:stretch>
          </p:blipFill>
          <p:spPr bwMode="auto">
            <a:xfrm>
              <a:off x="3820308" y="1460107"/>
              <a:ext cx="2150690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" name="组合 43"/>
          <p:cNvGrpSpPr/>
          <p:nvPr/>
        </p:nvGrpSpPr>
        <p:grpSpPr>
          <a:xfrm>
            <a:off x="1714480" y="3717032"/>
            <a:ext cx="2149421" cy="1869223"/>
            <a:chOff x="5333322" y="1317231"/>
            <a:chExt cx="2149421" cy="1869223"/>
          </a:xfrm>
        </p:grpSpPr>
        <p:sp>
          <p:nvSpPr>
            <p:cNvPr id="13" name="矩形 12"/>
            <p:cNvSpPr/>
            <p:nvPr/>
          </p:nvSpPr>
          <p:spPr>
            <a:xfrm>
              <a:off x="5966740" y="2879749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20cm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606" name="图片 15" descr="说明: 说明: D:\研究生的那些事\Wuli课题研究究究\论文\论文4\论文数据\图表\土壤温度\20cm温度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90"/>
            <a:stretch>
              <a:fillRect/>
            </a:stretch>
          </p:blipFill>
          <p:spPr bwMode="auto">
            <a:xfrm>
              <a:off x="5333322" y="1317231"/>
              <a:ext cx="2149421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>
            <a:off x="96458" y="1465212"/>
            <a:ext cx="8769258" cy="572400"/>
            <a:chOff x="-41328" y="627534"/>
            <a:chExt cx="8769258" cy="572400"/>
          </a:xfrm>
        </p:grpSpPr>
        <p:sp>
          <p:nvSpPr>
            <p:cNvPr id="21" name="矩形 1"/>
            <p:cNvSpPr>
              <a:spLocks noChangeArrowheads="1"/>
            </p:cNvSpPr>
            <p:nvPr/>
          </p:nvSpPr>
          <p:spPr bwMode="auto">
            <a:xfrm>
              <a:off x="119460" y="627534"/>
              <a:ext cx="8608470" cy="572400"/>
            </a:xfrm>
            <a:prstGeom prst="rect">
              <a:avLst/>
            </a:prstGeom>
            <a:solidFill>
              <a:srgbClr val="0C4A88"/>
            </a:solidFill>
          </p:spPr>
          <p:txBody>
            <a:bodyPr wrap="square" rtlCol="0" anchor="ctr" anchorCtr="0">
              <a:noAutofit/>
            </a:bodyPr>
            <a:lstStyle/>
            <a:p>
              <a:pPr>
                <a:buClr>
                  <a:srgbClr val="FF0000"/>
                </a:buClr>
              </a:pPr>
              <a:endPara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-41328" y="714362"/>
              <a:ext cx="6904434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3.2.2 </a:t>
              </a:r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秸秆覆盖与耕作方式对土壤温度的影响</a:t>
              </a:r>
              <a:endPara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33/43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9"/>
          <p:cNvGrpSpPr/>
          <p:nvPr/>
        </p:nvGrpSpPr>
        <p:grpSpPr>
          <a:xfrm>
            <a:off x="96458" y="1465212"/>
            <a:ext cx="8769258" cy="572400"/>
            <a:chOff x="-41328" y="627534"/>
            <a:chExt cx="8769258" cy="572400"/>
          </a:xfrm>
        </p:grpSpPr>
        <p:sp>
          <p:nvSpPr>
            <p:cNvPr id="21" name="矩形 1"/>
            <p:cNvSpPr>
              <a:spLocks noChangeArrowheads="1"/>
            </p:cNvSpPr>
            <p:nvPr/>
          </p:nvSpPr>
          <p:spPr bwMode="auto">
            <a:xfrm>
              <a:off x="119460" y="627534"/>
              <a:ext cx="8608470" cy="572400"/>
            </a:xfrm>
            <a:prstGeom prst="rect">
              <a:avLst/>
            </a:prstGeom>
            <a:solidFill>
              <a:srgbClr val="0C4A88"/>
            </a:solidFill>
          </p:spPr>
          <p:txBody>
            <a:bodyPr wrap="square" rtlCol="0" anchor="ctr" anchorCtr="0">
              <a:noAutofit/>
            </a:bodyPr>
            <a:lstStyle/>
            <a:p>
              <a:pPr>
                <a:buClr>
                  <a:srgbClr val="FF0000"/>
                </a:buClr>
              </a:pPr>
              <a:endPara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-41328" y="714362"/>
              <a:ext cx="6904434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3.2.2 </a:t>
              </a:r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秸秆覆盖与耕作方式对土壤温度的影响</a:t>
              </a:r>
              <a:endPara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2357422" y="5445760"/>
            <a:ext cx="4071966" cy="306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3-12 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土壤温度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随土层深度的变化趋势</a:t>
            </a:r>
            <a:endParaRPr kumimoji="0" lang="zh-CN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731326" y="2052628"/>
            <a:ext cx="2269038" cy="1620000"/>
            <a:chOff x="167864" y="2013161"/>
            <a:chExt cx="2269038" cy="1620000"/>
          </a:xfrm>
        </p:grpSpPr>
        <p:pic>
          <p:nvPicPr>
            <p:cNvPr id="31" name="图片 18" descr="说明: 说明: D:\研究生的那些事\Wuli课题研究究究\论文\论文4\论文数据\图表\土壤温度\苗期.tif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09"/>
            <a:stretch>
              <a:fillRect/>
            </a:stretch>
          </p:blipFill>
          <p:spPr bwMode="auto">
            <a:xfrm>
              <a:off x="167864" y="2013161"/>
              <a:ext cx="2269038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矩形 36"/>
            <p:cNvSpPr/>
            <p:nvPr/>
          </p:nvSpPr>
          <p:spPr>
            <a:xfrm>
              <a:off x="525054" y="2370351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苗期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000628" y="3786190"/>
            <a:ext cx="2245151" cy="1620000"/>
            <a:chOff x="7344000" y="2000245"/>
            <a:chExt cx="2245151" cy="1620000"/>
          </a:xfrm>
        </p:grpSpPr>
        <p:pic>
          <p:nvPicPr>
            <p:cNvPr id="32" name="图片 22" descr="说明: 说明: D:\研究生的那些事\Wuli课题研究究究\论文\论文4\论文数据\图表\土壤温度\成熟期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85"/>
            <a:stretch>
              <a:fillRect/>
            </a:stretch>
          </p:blipFill>
          <p:spPr bwMode="auto">
            <a:xfrm>
              <a:off x="7344000" y="2000245"/>
              <a:ext cx="2245151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矩形 38"/>
            <p:cNvSpPr/>
            <p:nvPr/>
          </p:nvSpPr>
          <p:spPr>
            <a:xfrm>
              <a:off x="7629752" y="2319189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成熟期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28992" y="2081203"/>
            <a:ext cx="2274355" cy="1620000"/>
            <a:chOff x="2000232" y="1643056"/>
            <a:chExt cx="2274355" cy="1620000"/>
          </a:xfrm>
        </p:grpSpPr>
        <p:pic>
          <p:nvPicPr>
            <p:cNvPr id="34" name="图片 19" descr="说明: 说明: D:\研究生的那些事\Wuli课题研究究究\论文\论文4\论文数据\图表\土壤温度\拔节期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07"/>
            <a:stretch>
              <a:fillRect/>
            </a:stretch>
          </p:blipFill>
          <p:spPr bwMode="auto">
            <a:xfrm>
              <a:off x="2000232" y="1643056"/>
              <a:ext cx="2274355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矩形 24"/>
            <p:cNvSpPr/>
            <p:nvPr/>
          </p:nvSpPr>
          <p:spPr>
            <a:xfrm>
              <a:off x="2357422" y="1943096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拔节期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72198" y="2061414"/>
            <a:ext cx="2225244" cy="1620000"/>
            <a:chOff x="3786182" y="1785932"/>
            <a:chExt cx="2225244" cy="1620000"/>
          </a:xfrm>
        </p:grpSpPr>
        <p:pic>
          <p:nvPicPr>
            <p:cNvPr id="35" name="图片 20" descr="说明: 说明: D:\研究生的那些事\Wuli课题研究究究\论文\论文4\论文数据\图表\土壤温度\抽雄期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42"/>
            <a:stretch>
              <a:fillRect/>
            </a:stretch>
          </p:blipFill>
          <p:spPr bwMode="auto">
            <a:xfrm>
              <a:off x="3786182" y="1785932"/>
              <a:ext cx="2225244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矩形 25"/>
            <p:cNvSpPr/>
            <p:nvPr/>
          </p:nvSpPr>
          <p:spPr>
            <a:xfrm>
              <a:off x="4143372" y="2105022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抽雄期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714480" y="3786190"/>
            <a:ext cx="2245908" cy="1620000"/>
            <a:chOff x="5572132" y="1928807"/>
            <a:chExt cx="2245908" cy="1620000"/>
          </a:xfrm>
        </p:grpSpPr>
        <p:pic>
          <p:nvPicPr>
            <p:cNvPr id="36" name="图片 21" descr="说明: 说明: D:\研究生的那些事\Wuli课题研究究究\论文\论文4\论文数据\图表\土壤温度\灌浆期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07"/>
            <a:stretch>
              <a:fillRect/>
            </a:stretch>
          </p:blipFill>
          <p:spPr bwMode="auto">
            <a:xfrm>
              <a:off x="5572132" y="1928807"/>
              <a:ext cx="2245908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矩形 37"/>
            <p:cNvSpPr/>
            <p:nvPr/>
          </p:nvSpPr>
          <p:spPr>
            <a:xfrm>
              <a:off x="5848359" y="2233609"/>
              <a:ext cx="792872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灌浆期</a:t>
              </a:r>
              <a:endPara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34/43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428596" y="1719250"/>
            <a:ext cx="4630944" cy="3714776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 随生育时期变化，不同处理土壤温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度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先增后减，拔节期达到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最大值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 相同秸秆覆盖量条件下，免耕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高于</a:t>
            </a:r>
            <a:endParaRPr lang="en-US" altLang="zh-CN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传统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耕作处理，且免耕倍量秸秆覆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盖对土壤增温效果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最显著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③ 随土层加深，不同生育时期各处理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土壤温度均呈现逐渐减小趋势；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④ 秸秆覆盖可有效降低土壤温差，但</a:t>
            </a:r>
            <a:endParaRPr lang="en-US" altLang="zh-C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随覆盖量增加，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未呈现显著规律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99329" name="Picture 1" descr="G:\玉米照片\2018.7.2\F2-1.jpg"/>
          <p:cNvPicPr>
            <a:picLocks noChangeAspect="1" noChangeArrowheads="1"/>
          </p:cNvPicPr>
          <p:nvPr/>
        </p:nvPicPr>
        <p:blipFill>
          <a:blip r:embed="rId1"/>
          <a:srcRect t="16666"/>
          <a:stretch>
            <a:fillRect/>
          </a:stretch>
        </p:blipFill>
        <p:spPr bwMode="auto">
          <a:xfrm>
            <a:off x="5357818" y="1714488"/>
            <a:ext cx="3364730" cy="3738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35/43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00034" y="2333618"/>
            <a:ext cx="3865663" cy="3346000"/>
            <a:chOff x="500034" y="1647485"/>
            <a:chExt cx="3865663" cy="3346000"/>
          </a:xfrm>
        </p:grpSpPr>
        <p:sp>
          <p:nvSpPr>
            <p:cNvPr id="54273" name="Rectangle 1"/>
            <p:cNvSpPr>
              <a:spLocks noChangeArrowheads="1"/>
            </p:cNvSpPr>
            <p:nvPr/>
          </p:nvSpPr>
          <p:spPr bwMode="auto">
            <a:xfrm>
              <a:off x="500034" y="4409920"/>
              <a:ext cx="3865663" cy="5835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zh-CN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图</a:t>
              </a:r>
              <a:r>
                <a:rPr kumimoji="0" lang="en-US" altLang="zh-CN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3-13  </a:t>
              </a:r>
              <a:r>
                <a:rPr lang="zh-CN" altLang="en-US" sz="16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秸秆</a:t>
              </a:r>
              <a:r>
                <a:rPr lang="zh-CN" altLang="en-US" sz="16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覆盖及耕作方式对</a:t>
              </a:r>
              <a:r>
                <a:rPr lang="zh-CN" altLang="en-US" sz="16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玉米</a:t>
              </a:r>
              <a:endPara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净光合</a:t>
              </a:r>
              <a:r>
                <a:rPr lang="zh-CN" altLang="en-US" sz="16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速率的影响</a:t>
              </a:r>
              <a:endParaRPr kumimoji="0" lang="zh-C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29698" name="图片 26" descr="说明: 说明: D:\研究生的那些事\Wuli课题研究究究\论文\论文3\论文数据\图表处理\净光合速率（大中）.tif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927" y="1647485"/>
              <a:ext cx="3728321" cy="2786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71406" y="1522362"/>
            <a:ext cx="8794310" cy="572400"/>
            <a:chOff x="-66380" y="627534"/>
            <a:chExt cx="8794310" cy="572400"/>
          </a:xfrm>
        </p:grpSpPr>
        <p:sp>
          <p:nvSpPr>
            <p:cNvPr id="12" name="矩形 1"/>
            <p:cNvSpPr>
              <a:spLocks noChangeArrowheads="1"/>
            </p:cNvSpPr>
            <p:nvPr/>
          </p:nvSpPr>
          <p:spPr bwMode="auto">
            <a:xfrm>
              <a:off x="119460" y="627534"/>
              <a:ext cx="8608470" cy="572400"/>
            </a:xfrm>
            <a:prstGeom prst="rect">
              <a:avLst/>
            </a:prstGeom>
            <a:solidFill>
              <a:srgbClr val="0C4A88"/>
            </a:solidFill>
          </p:spPr>
          <p:txBody>
            <a:bodyPr wrap="square" rtlCol="0" anchor="ctr" anchorCtr="0">
              <a:noAutofit/>
            </a:bodyPr>
            <a:lstStyle/>
            <a:p>
              <a:pPr>
                <a:buClr>
                  <a:srgbClr val="FF0000"/>
                </a:buClr>
              </a:pPr>
              <a:endPara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-66380" y="714362"/>
              <a:ext cx="7929618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3.2.3 </a:t>
              </a:r>
              <a:r>
                <a:rPr lang="zh-CN" altLang="en-US" sz="2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秸秆覆盖与耕作方式对玉米光合特性及产量的影响</a:t>
              </a:r>
              <a:endParaRPr lang="zh-CN" alt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62025" y="2381592"/>
            <a:ext cx="4018991" cy="3309007"/>
            <a:chOff x="4662025" y="1514759"/>
            <a:chExt cx="4018991" cy="3309007"/>
          </a:xfrm>
        </p:grpSpPr>
        <p:sp>
          <p:nvSpPr>
            <p:cNvPr id="14" name="Rectangle 1"/>
            <p:cNvSpPr>
              <a:spLocks noChangeArrowheads="1"/>
            </p:cNvSpPr>
            <p:nvPr/>
          </p:nvSpPr>
          <p:spPr bwMode="auto">
            <a:xfrm>
              <a:off x="4929190" y="4240201"/>
              <a:ext cx="3751826" cy="5835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zh-CN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图</a:t>
              </a:r>
              <a:r>
                <a:rPr kumimoji="0" lang="en-US" altLang="zh-CN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3-14 </a:t>
              </a:r>
              <a:r>
                <a:rPr lang="zh-CN" altLang="en-US" sz="16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秸秆</a:t>
              </a:r>
              <a:r>
                <a:rPr lang="zh-CN" altLang="en-US" sz="16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覆盖及耕作方式对</a:t>
              </a:r>
              <a:r>
                <a:rPr lang="zh-CN" altLang="en-US" sz="16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玉米</a:t>
              </a:r>
              <a:endPara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气孔导度</a:t>
              </a:r>
              <a:r>
                <a:rPr lang="zh-CN" altLang="en-US" sz="16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的影响</a:t>
              </a:r>
              <a:endParaRPr kumimoji="0" lang="zh-C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15" name="图片 27" descr="说明: 说明: D:\研究生的那些事\Wuli课题研究究究\论文\论文3\论文数据\图表处理\气孔导度（大中）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2025" y="1514759"/>
              <a:ext cx="3787948" cy="2713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36/43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857356" y="1623999"/>
            <a:ext cx="5357850" cy="4055719"/>
            <a:chOff x="2220285" y="642924"/>
            <a:chExt cx="4780607" cy="4055719"/>
          </a:xfrm>
        </p:grpSpPr>
        <p:sp>
          <p:nvSpPr>
            <p:cNvPr id="7" name="Rectangle 1"/>
            <p:cNvSpPr>
              <a:spLocks noChangeArrowheads="1"/>
            </p:cNvSpPr>
            <p:nvPr/>
          </p:nvSpPr>
          <p:spPr bwMode="auto">
            <a:xfrm>
              <a:off x="2967025" y="4053483"/>
              <a:ext cx="3857652" cy="64516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zh-CN" alt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图</a:t>
              </a:r>
              <a:r>
                <a:rPr kumimoji="0" lang="en-US" altLang="zh-CN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3-15 </a:t>
              </a:r>
              <a:r>
                <a:rPr lang="zh-CN" altLang="en-US" sz="18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秸秆</a:t>
              </a:r>
              <a:r>
                <a:rPr lang="zh-CN" altLang="en-US" sz="18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覆盖及耕作方式对</a:t>
              </a:r>
              <a:r>
                <a:rPr lang="zh-CN" altLang="en-US" sz="18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玉米胞间</a:t>
              </a:r>
              <a:r>
                <a:rPr lang="en-US" altLang="zh-CN" sz="18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</a:t>
              </a:r>
              <a:r>
                <a:rPr lang="en-US" altLang="zh-CN" sz="1800" b="1" baseline="-250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18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浓度的影响</a:t>
              </a:r>
              <a:endParaRPr kumimoji="0" lang="zh-C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9" name="图片 28" descr="说明: 说明: D:\研究生的那些事\Wuli课题研究究究\论文\论文3\论文数据\图表处理\胞间CO2浓度（大中）.tif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0285" y="642924"/>
              <a:ext cx="4780607" cy="3435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矩形 12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37/43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562211" y="1850501"/>
            <a:ext cx="4071966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3-11 </a:t>
            </a:r>
            <a:r>
              <a:rPr lang="zh-CN" altLang="en-US" sz="1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玉米</a:t>
            </a:r>
            <a:r>
              <a:rPr lang="zh-CN" altLang="en-US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光响应曲线特征参数</a:t>
            </a:r>
            <a:endParaRPr kumimoji="0" lang="zh-C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314325" y="2190750"/>
          <a:ext cx="8591550" cy="336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" name="文档" r:id="rId1" imgW="7869555" imgH="3004185" progId="Word.Document.12">
                  <p:embed/>
                </p:oleObj>
              </mc:Choice>
              <mc:Fallback>
                <p:oleObj name="文档" r:id="rId1" imgW="7869555" imgH="3004185" progId="Word.Document.12">
                  <p:embed/>
                  <p:pic>
                    <p:nvPicPr>
                      <p:cNvPr id="0" name="图片 1126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4325" y="2190750"/>
                        <a:ext cx="8591550" cy="33623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 12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38/43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58424" y="2009766"/>
            <a:ext cx="8047442" cy="3000396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①绝大部分生育期叶片净光合速率与气孔导度均表现为免耕倍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量秸秆覆盖较其他处理高；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②叶片胞间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200" b="1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浓度与叶片净光合速率、气孔导度的变化趋势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相反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③光响应曲线特征参数随秸秆覆盖量增加而升高，免耕倍量覆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盖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对叶片光响应特征的影响效果最好。</a:t>
            </a:r>
            <a:endParaRPr lang="zh-CN" alt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39/43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1128687" y="1651760"/>
            <a:ext cx="6777086" cy="3371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3-12 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不同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秸秆覆盖量及耕作方式下玉米产量构成要素</a:t>
            </a:r>
            <a:endParaRPr kumimoji="0" lang="zh-CN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476250" y="2000250"/>
          <a:ext cx="8181975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9" name="文档" r:id="rId1" imgW="6402070" imgH="2787015" progId="Word.Document.12">
                  <p:embed/>
                </p:oleObj>
              </mc:Choice>
              <mc:Fallback>
                <p:oleObj name="文档" r:id="rId1" imgW="6402070" imgH="2787015" progId="Word.Document.12">
                  <p:embed/>
                  <p:pic>
                    <p:nvPicPr>
                      <p:cNvPr id="0" name="图片 12288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6250" y="2000250"/>
                        <a:ext cx="8181975" cy="36576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40/43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251520" y="1839416"/>
            <a:ext cx="4643762" cy="3533800"/>
          </a:xfrm>
          <a:prstGeom prst="rect">
            <a:avLst/>
          </a:prstGeom>
          <a:ln cmpd="dbl">
            <a:solidFill>
              <a:srgbClr val="FF00FF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 除玉米穗长和穗粒数外，其他产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量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各构成要素随秸秆覆盖量增加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而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增加；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 在秸秆全量覆盖基础上再增加秸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秆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覆盖量，穗重和产量响应更为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敏感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③ 免耕处理较传统耕作能够显著提</a:t>
            </a:r>
            <a:endParaRPr lang="en-US" altLang="zh-CN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altLang="zh-CN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高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玉米穗重、百粒重和产量。</a:t>
            </a:r>
            <a:endParaRPr lang="zh-CN" alt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7708" y="936888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结果分析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33929" name="Picture 137" descr="G:\玉米照片\2018.9.9\F3-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967290" y="1681409"/>
            <a:ext cx="2476518" cy="2647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928" name="Picture 136" descr="G:\玉米照片\2018.9.19\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6064" y="3071810"/>
            <a:ext cx="2357454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8405839" y="489157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41/43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57145" y="1833205"/>
            <a:ext cx="8643999" cy="332295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秸秆还田条件下，随生育时期变化，土层不同，土壤水热空间变异程度、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150000"/>
              </a:lnSpc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空间相关范围和空间相关程度的变化趋势有所差异，引起空间变异性的局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150000"/>
              </a:lnSpc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部信息也有所差异；作物信息空间变异性主要由低值信息造成，空间变异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150000"/>
              </a:lnSpc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性随生育时期先减后增。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秸秆还田条件下，土壤水热与作物信息单一尺度相关性不显著，多尺度相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lnSpc>
                <a:spcPct val="150000"/>
              </a:lnSpc>
              <a:buClr>
                <a:srgbClr val="FF0000"/>
              </a:buClr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关性显著，多尺度分析更深入揭示土壤水热与作物信息相关特征。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免耕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倍秸秆覆盖量条件为研究区适宜秸秆覆盖及耕作方式。</a:t>
            </a:r>
            <a:endParaRPr lang="zh-CN" alt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2308" y="879103"/>
            <a:ext cx="1630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 smtClean="0">
                <a:solidFill>
                  <a:srgbClr val="0C4A8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研究结论</a:t>
            </a:r>
            <a:endParaRPr lang="zh-CN" altLang="en-US" sz="2400" b="1" dirty="0">
              <a:solidFill>
                <a:srgbClr val="0C4A8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42/43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928662" y="2258166"/>
            <a:ext cx="7145023" cy="2271395"/>
          </a:xfrm>
          <a:prstGeom prst="rect">
            <a:avLst/>
          </a:prstGeom>
          <a:noFill/>
          <a:ln>
            <a:noFill/>
          </a:ln>
        </p:spPr>
        <p:txBody>
          <a:bodyPr wrap="square" lIns="56659" tIns="28329" rIns="56659" bIns="28329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6000" b="1" cap="all" dirty="0" smtClean="0">
                <a:ln w="9000" cmpd="sng">
                  <a:noFill/>
                  <a:prstDash val="solid"/>
                </a:ln>
                <a:latin typeface="华文中宋" panose="02010600040101010101" pitchFamily="2" charset="-122"/>
                <a:ea typeface="华文中宋" panose="02010600040101010101" pitchFamily="2" charset="-122"/>
              </a:rPr>
              <a:t>谢  谢</a:t>
            </a:r>
            <a:endParaRPr lang="en-US" altLang="zh-CN" sz="6000" b="1" cap="all" dirty="0" smtClean="0">
              <a:ln w="9000" cmpd="sng">
                <a:noFill/>
                <a:prstDash val="solid"/>
              </a:ln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6000" b="1" cap="all" dirty="0" smtClean="0">
                <a:ln w="9000" cmpd="sng">
                  <a:noFill/>
                  <a:prstDash val="solid"/>
                </a:ln>
                <a:latin typeface="华文中宋" panose="02010600040101010101" pitchFamily="2" charset="-122"/>
                <a:ea typeface="华文中宋" panose="02010600040101010101" pitchFamily="2" charset="-122"/>
              </a:rPr>
              <a:t>各位专家 </a:t>
            </a:r>
            <a:endParaRPr lang="en-US" altLang="zh-CN" sz="6000" b="1" cap="all" dirty="0">
              <a:ln w="9000" cmpd="sng">
                <a:noFill/>
                <a:prstDash val="solid"/>
              </a:ln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05839" y="5748825"/>
            <a:ext cx="714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en-US" altLang="zh-CN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43/43</a:t>
            </a:r>
            <a:endParaRPr lang="en-US" altLang="zh-CN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leftRight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topBottom"/>
  <p:tag name="KSO_WM_SLIDE_BK_DARK_LIGHT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bottomTop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navigation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navigation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8"/>
  <p:tag name="KSO_WM_UNIT_SHOW_EDIT_AREA_INDICATION" val="0"/>
  <p:tag name="KSO_WM_TAG_VERSION" val="1.0"/>
  <p:tag name="KSO_WM_BEAUTIFY_FLAG" val="#wm#"/>
  <p:tag name="KSO_WM_TEMPLATE_CATEGORY" val="custom"/>
  <p:tag name="KSO_WM_TEMPLATE_INDEX" val="20202601"/>
  <p:tag name="KSO_WM_TEMPLATE_THUMBS_INDEX" val="1、4、7、8、9、10、11、13、14、15"/>
</p:tagLst>
</file>

<file path=ppt/tags/tag96.xml><?xml version="1.0" encoding="utf-8"?>
<p:tagLst xmlns:p="http://schemas.openxmlformats.org/presentationml/2006/main">
  <p:tag name="KSO_WM_SLIDE_ID" val="custom20193369_1"/>
  <p:tag name="KSO_WM_TEMPLATE_SUBCATEGORY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01"/>
  <p:tag name="KSO_WM_SLIDE_TYPE" val="title"/>
  <p:tag name="KSO_WM_SLIDE_SUBTYPE" val="pureTxt"/>
  <p:tag name="KSO_WM_TEMPLATE_THUMBS_INDEX" val="1、3、7、8、10、13、15"/>
  <p:tag name="KSO_WM_SLIDE_LAYOUT" val="a_b"/>
  <p:tag name="KSO_WM_SLIDE_LAYOUT_CNT" val="1_3"/>
  <p:tag name="KSO_WM_TEMPLATE_MASTER_TYPE" val="1"/>
  <p:tag name="KSO_WM_TEMPLATE_COLOR_TYPE" val="1"/>
  <p:tag name="KSO_WM_TEMPLATE_MASTER_THUMB_INDEX" val="12"/>
</p:tagLst>
</file>

<file path=ppt/tags/tag97.xml><?xml version="1.0" encoding="utf-8"?>
<p:tagLst xmlns:p="http://schemas.openxmlformats.org/presentationml/2006/main">
  <p:tag name="KSO_WM_SLIDE_ID" val="custom20193369_1"/>
  <p:tag name="KSO_WM_TEMPLATE_SUBCATEGORY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01"/>
  <p:tag name="KSO_WM_SLIDE_TYPE" val="title"/>
  <p:tag name="KSO_WM_SLIDE_SUBTYPE" val="pureTxt"/>
  <p:tag name="KSO_WM_TEMPLATE_THUMBS_INDEX" val="1、3、7、8、10、13、15"/>
  <p:tag name="KSO_WM_SLIDE_LAYOUT" val="a_b"/>
  <p:tag name="KSO_WM_SLIDE_LAYOUT_CNT" val="1_3"/>
  <p:tag name="KSO_WM_TEMPLATE_MASTER_TYPE" val="1"/>
  <p:tag name="KSO_WM_TEMPLATE_COLOR_TYPE" val="1"/>
  <p:tag name="KSO_WM_TEMPLATE_MASTER_THUMB_INDEX" val="12"/>
</p:tagLst>
</file>

<file path=ppt/tags/tag98.xml><?xml version="1.0" encoding="utf-8"?>
<p:tagLst xmlns:p="http://schemas.openxmlformats.org/presentationml/2006/main">
  <p:tag name="ISPRING_ULTRA_SCORM_SLIDE_COUNT" val="4"/>
  <p:tag name="ISPRING_PRESENTATION_TITLE" val="PowerPoint 演示文稿"/>
  <p:tag name="ISPRING_RESOURCE_PATHS_HASH_PRESENTER" val="af3f2d575d923f6e4ff64f325e7b41567660d7"/>
</p:tagLst>
</file>

<file path=ppt/theme/theme1.xml><?xml version="1.0" encoding="utf-8"?>
<a:theme xmlns:a="http://schemas.openxmlformats.org/drawingml/2006/main" name="标题1">
  <a:themeElements>
    <a:clrScheme name="自定义 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FFC000"/>
      </a:accent2>
      <a:accent3>
        <a:srgbClr val="BFBFBF"/>
      </a:accent3>
      <a:accent4>
        <a:srgbClr val="BFBFBF"/>
      </a:accent4>
      <a:accent5>
        <a:srgbClr val="BFBFBF"/>
      </a:accent5>
      <a:accent6>
        <a:srgbClr val="BFBFB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标题2">
  <a:themeElements>
    <a:clrScheme name="自定义 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FFC000"/>
      </a:accent2>
      <a:accent3>
        <a:srgbClr val="BFBFBF"/>
      </a:accent3>
      <a:accent4>
        <a:srgbClr val="BFBFBF"/>
      </a:accent4>
      <a:accent5>
        <a:srgbClr val="BFBFBF"/>
      </a:accent5>
      <a:accent6>
        <a:srgbClr val="BFBFB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标题3">
  <a:themeElements>
    <a:clrScheme name="自定义 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FFC000"/>
      </a:accent2>
      <a:accent3>
        <a:srgbClr val="BFBFBF"/>
      </a:accent3>
      <a:accent4>
        <a:srgbClr val="BFBFBF"/>
      </a:accent4>
      <a:accent5>
        <a:srgbClr val="BFBFBF"/>
      </a:accent5>
      <a:accent6>
        <a:srgbClr val="BFBFB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标题4">
  <a:themeElements>
    <a:clrScheme name="自定义 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FFC000"/>
      </a:accent2>
      <a:accent3>
        <a:srgbClr val="BFBFBF"/>
      </a:accent3>
      <a:accent4>
        <a:srgbClr val="BFBFBF"/>
      </a:accent4>
      <a:accent5>
        <a:srgbClr val="BFBFBF"/>
      </a:accent5>
      <a:accent6>
        <a:srgbClr val="BFBFB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标题页">
  <a:themeElements>
    <a:clrScheme name="自定义 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FFC000"/>
      </a:accent2>
      <a:accent3>
        <a:srgbClr val="BFBFBF"/>
      </a:accent3>
      <a:accent4>
        <a:srgbClr val="BFBFBF"/>
      </a:accent4>
      <a:accent5>
        <a:srgbClr val="BFBFBF"/>
      </a:accent5>
      <a:accent6>
        <a:srgbClr val="BFBFB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标题4">
  <a:themeElements>
    <a:clrScheme name="自定义 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FFC000"/>
      </a:accent2>
      <a:accent3>
        <a:srgbClr val="BFBFBF"/>
      </a:accent3>
      <a:accent4>
        <a:srgbClr val="BFBFBF"/>
      </a:accent4>
      <a:accent5>
        <a:srgbClr val="BFBFBF"/>
      </a:accent5>
      <a:accent6>
        <a:srgbClr val="BFBFB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主题​​">
  <a:themeElements>
    <a:clrScheme name="自定义 25">
      <a:dk1>
        <a:srgbClr val="000000"/>
      </a:dk1>
      <a:lt1>
        <a:srgbClr val="FFFFFF"/>
      </a:lt1>
      <a:dk2>
        <a:srgbClr val="E9F3FA"/>
      </a:dk2>
      <a:lt2>
        <a:srgbClr val="FFFFFF"/>
      </a:lt2>
      <a:accent1>
        <a:srgbClr val="4472C4"/>
      </a:accent1>
      <a:accent2>
        <a:srgbClr val="2A8DD4"/>
      </a:accent2>
      <a:accent3>
        <a:srgbClr val="2FA1CF"/>
      </a:accent3>
      <a:accent4>
        <a:srgbClr val="33B2B2"/>
      </a:accent4>
      <a:accent5>
        <a:srgbClr val="35BD81"/>
      </a:accent5>
      <a:accent6>
        <a:srgbClr val="59C54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7199</Words>
  <Application>WPS 演示</Application>
  <PresentationFormat>全屏显示(16:9)</PresentationFormat>
  <Paragraphs>1522</Paragraphs>
  <Slides>44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7</vt:i4>
      </vt:variant>
      <vt:variant>
        <vt:lpstr>嵌入 OLE 服务器</vt:lpstr>
      </vt:variant>
      <vt:variant>
        <vt:i4>18</vt:i4>
      </vt:variant>
      <vt:variant>
        <vt:lpstr>幻灯片标题</vt:lpstr>
      </vt:variant>
      <vt:variant>
        <vt:i4>44</vt:i4>
      </vt:variant>
    </vt:vector>
  </HeadingPairs>
  <TitlesOfParts>
    <vt:vector size="84" baseType="lpstr">
      <vt:lpstr>Arial</vt:lpstr>
      <vt:lpstr>宋体</vt:lpstr>
      <vt:lpstr>Wingdings</vt:lpstr>
      <vt:lpstr>隶书</vt:lpstr>
      <vt:lpstr>微软雅黑</vt:lpstr>
      <vt:lpstr>黑体</vt:lpstr>
      <vt:lpstr>Calibri</vt:lpstr>
      <vt:lpstr>汉仪旗黑-85S</vt:lpstr>
      <vt:lpstr>Viner Hand ITC</vt:lpstr>
      <vt:lpstr>方正粗黑宋简体</vt:lpstr>
      <vt:lpstr>华文中宋</vt:lpstr>
      <vt:lpstr>Times New Roman</vt:lpstr>
      <vt:lpstr>Times New Roman</vt:lpstr>
      <vt:lpstr>Arial Unicode MS</vt:lpstr>
      <vt:lpstr>Segoe Print</vt:lpstr>
      <vt:lpstr>标题1</vt:lpstr>
      <vt:lpstr>1_标题2</vt:lpstr>
      <vt:lpstr>标题3</vt:lpstr>
      <vt:lpstr>3_标题4</vt:lpstr>
      <vt:lpstr>标题页</vt:lpstr>
      <vt:lpstr>4_标题4</vt:lpstr>
      <vt:lpstr>1_Office 主题​​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李臻</dc:creator>
  <cp:lastModifiedBy>牛家三少</cp:lastModifiedBy>
  <cp:revision>2140</cp:revision>
  <cp:lastPrinted>2018-11-07T02:20:00Z</cp:lastPrinted>
  <dcterms:created xsi:type="dcterms:W3CDTF">2014-08-23T07:50:00Z</dcterms:created>
  <dcterms:modified xsi:type="dcterms:W3CDTF">2019-12-06T02:36:36Z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2052-11.1.0.9208</vt:lpwstr>
  </property>
</Properties>
</file>